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0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Georgia" panose="02040502050405020303" pitchFamily="18" charset="0"/>
      <p:regular r:id="rId52"/>
      <p:bold r:id="rId53"/>
      <p:italic r:id="rId54"/>
      <p:boldItalic r:id="rId55"/>
    </p:embeddedFont>
    <p:embeddedFont>
      <p:font typeface="Montserrat Bold" panose="00000800000000000000" pitchFamily="2" charset="0"/>
      <p:bold r:id="rId56"/>
    </p:embeddedFont>
    <p:embeddedFont>
      <p:font typeface="Montserrat Medium" panose="00000600000000000000" pitchFamily="2"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arcbenioff/"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sv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sv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7.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7.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9.sv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9.sv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sv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sv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7010401" y="0"/>
            <a:ext cx="5031002" cy="1709432"/>
          </a:xfrm>
          <a:custGeom>
            <a:avLst/>
            <a:gdLst/>
            <a:ahLst/>
            <a:cxnLst/>
            <a:rect l="l" t="t" r="r" b="b"/>
            <a:pathLst>
              <a:path w="4731991" h="1709432">
                <a:moveTo>
                  <a:pt x="0" y="0"/>
                </a:moveTo>
                <a:lnTo>
                  <a:pt x="4731991" y="0"/>
                </a:lnTo>
                <a:lnTo>
                  <a:pt x="4731991" y="1709432"/>
                </a:lnTo>
                <a:lnTo>
                  <a:pt x="0" y="1709432"/>
                </a:lnTo>
                <a:lnTo>
                  <a:pt x="0" y="0"/>
                </a:lnTo>
                <a:close/>
              </a:path>
            </a:pathLst>
          </a:custGeom>
          <a:blipFill>
            <a:blip r:embed="rId3"/>
            <a:stretch>
              <a:fillRect/>
            </a:stretch>
          </a:blipFill>
        </p:spPr>
        <p:txBody>
          <a:bodyPr/>
          <a:lstStyle/>
          <a:p>
            <a:endParaRPr lang="fr-FR" dirty="0"/>
          </a:p>
        </p:txBody>
      </p:sp>
      <p:sp>
        <p:nvSpPr>
          <p:cNvPr id="4" name="Freeform 4"/>
          <p:cNvSpPr/>
          <p:nvPr/>
        </p:nvSpPr>
        <p:spPr>
          <a:xfrm>
            <a:off x="15988366" y="7656091"/>
            <a:ext cx="1860073" cy="1870274"/>
          </a:xfrm>
          <a:custGeom>
            <a:avLst/>
            <a:gdLst/>
            <a:ahLst/>
            <a:cxnLst/>
            <a:rect l="l" t="t" r="r" b="b"/>
            <a:pathLst>
              <a:path w="1860073" h="1870274">
                <a:moveTo>
                  <a:pt x="0" y="0"/>
                </a:moveTo>
                <a:lnTo>
                  <a:pt x="1860073" y="0"/>
                </a:lnTo>
                <a:lnTo>
                  <a:pt x="1860073" y="1870274"/>
                </a:lnTo>
                <a:lnTo>
                  <a:pt x="0" y="1870274"/>
                </a:lnTo>
                <a:lnTo>
                  <a:pt x="0" y="0"/>
                </a:lnTo>
                <a:close/>
              </a:path>
            </a:pathLst>
          </a:custGeom>
          <a:blipFill>
            <a:blip r:embed="rId4">
              <a:alphaModFix amt="28000"/>
              <a:extLst>
                <a:ext uri="{96DAC541-7B7A-43D3-8B79-37D633B846F1}">
                  <asvg:svgBlip xmlns:asvg="http://schemas.microsoft.com/office/drawing/2016/SVG/main" r:embed="rId5"/>
                </a:ext>
              </a:extLst>
            </a:blip>
            <a:stretch>
              <a:fillRect/>
            </a:stretch>
          </a:blipFill>
        </p:spPr>
      </p:sp>
      <p:sp>
        <p:nvSpPr>
          <p:cNvPr id="5" name="Freeform 5"/>
          <p:cNvSpPr/>
          <p:nvPr/>
        </p:nvSpPr>
        <p:spPr>
          <a:xfrm>
            <a:off x="0" y="1861832"/>
            <a:ext cx="18288000" cy="5490578"/>
          </a:xfrm>
          <a:custGeom>
            <a:avLst/>
            <a:gdLst/>
            <a:ahLst/>
            <a:cxnLst/>
            <a:rect l="l" t="t" r="r" b="b"/>
            <a:pathLst>
              <a:path w="18506502" h="5490578">
                <a:moveTo>
                  <a:pt x="0" y="0"/>
                </a:moveTo>
                <a:lnTo>
                  <a:pt x="18506502" y="0"/>
                </a:lnTo>
                <a:lnTo>
                  <a:pt x="18506502" y="5490578"/>
                </a:lnTo>
                <a:lnTo>
                  <a:pt x="0" y="5490578"/>
                </a:lnTo>
                <a:lnTo>
                  <a:pt x="0" y="0"/>
                </a:lnTo>
                <a:close/>
              </a:path>
            </a:pathLst>
          </a:custGeom>
          <a:blipFill>
            <a:blip r:embed="rId6"/>
            <a:stretch>
              <a:fillRect t="-38006" b="-46282"/>
            </a:stretch>
          </a:blipFill>
        </p:spPr>
      </p:sp>
      <p:sp>
        <p:nvSpPr>
          <p:cNvPr id="6" name="TextBox 6"/>
          <p:cNvSpPr txBox="1"/>
          <p:nvPr/>
        </p:nvSpPr>
        <p:spPr>
          <a:xfrm>
            <a:off x="479312" y="7493188"/>
            <a:ext cx="8042363" cy="2362570"/>
          </a:xfrm>
          <a:prstGeom prst="rect">
            <a:avLst/>
          </a:prstGeom>
        </p:spPr>
        <p:txBody>
          <a:bodyPr lIns="0" tIns="0" rIns="0" bIns="0" rtlCol="0" anchor="t">
            <a:spAutoFit/>
          </a:bodyPr>
          <a:lstStyle/>
          <a:p>
            <a:pPr algn="l">
              <a:lnSpc>
                <a:spcPts val="2590"/>
              </a:lnSpc>
            </a:pPr>
            <a:r>
              <a:rPr lang="en-US" sz="2910" b="1" dirty="0">
                <a:solidFill>
                  <a:srgbClr val="000000"/>
                </a:solidFill>
                <a:latin typeface="Garet Bold"/>
                <a:ea typeface="Garet Bold"/>
                <a:cs typeface="Garet Bold"/>
                <a:sym typeface="Garet Bold"/>
              </a:rPr>
              <a:t>Réalisé par:  </a:t>
            </a:r>
          </a:p>
          <a:p>
            <a:pPr algn="l">
              <a:lnSpc>
                <a:spcPts val="2590"/>
              </a:lnSpc>
            </a:pPr>
            <a:endParaRPr lang="en-US" sz="2910" b="1" dirty="0">
              <a:solidFill>
                <a:srgbClr val="000000"/>
              </a:solidFill>
              <a:latin typeface="Garet Bold"/>
              <a:ea typeface="Garet Bold"/>
              <a:cs typeface="Garet Bold"/>
              <a:sym typeface="Garet Bold"/>
            </a:endParaRPr>
          </a:p>
          <a:p>
            <a:pPr marL="628467" lvl="1" indent="-314233" algn="l">
              <a:lnSpc>
                <a:spcPts val="2590"/>
              </a:lnSpc>
              <a:buFont typeface="Arial"/>
              <a:buChar char="•"/>
            </a:pPr>
            <a:r>
              <a:rPr lang="en-US" sz="2910" b="1" dirty="0">
                <a:solidFill>
                  <a:srgbClr val="000000"/>
                </a:solidFill>
                <a:latin typeface="Garet Bold"/>
                <a:ea typeface="Garet Bold"/>
                <a:cs typeface="Garet Bold"/>
                <a:sym typeface="Garet Bold"/>
              </a:rPr>
              <a:t>MAZZIR MOHAMED TAHA</a:t>
            </a:r>
          </a:p>
          <a:p>
            <a:pPr algn="l">
              <a:lnSpc>
                <a:spcPts val="2590"/>
              </a:lnSpc>
            </a:pPr>
            <a:endParaRPr lang="en-US" sz="2910" b="1" dirty="0">
              <a:solidFill>
                <a:srgbClr val="000000"/>
              </a:solidFill>
              <a:latin typeface="Garet Bold"/>
              <a:ea typeface="Garet Bold"/>
              <a:cs typeface="Garet Bold"/>
              <a:sym typeface="Garet Bold"/>
            </a:endParaRPr>
          </a:p>
          <a:p>
            <a:pPr marL="628467" lvl="1" indent="-314233" algn="l">
              <a:lnSpc>
                <a:spcPts val="2590"/>
              </a:lnSpc>
              <a:buFont typeface="Arial"/>
              <a:buChar char="•"/>
            </a:pPr>
            <a:r>
              <a:rPr lang="en-US" sz="2910" b="1" dirty="0">
                <a:solidFill>
                  <a:srgbClr val="000000"/>
                </a:solidFill>
                <a:latin typeface="Garet Bold"/>
                <a:ea typeface="Garet Bold"/>
                <a:cs typeface="Garet Bold"/>
                <a:sym typeface="Garet Bold"/>
              </a:rPr>
              <a:t>ELMORATJI AYOUB  </a:t>
            </a:r>
          </a:p>
          <a:p>
            <a:pPr algn="l">
              <a:lnSpc>
                <a:spcPts val="2590"/>
              </a:lnSpc>
            </a:pPr>
            <a:endParaRPr lang="en-US" sz="2910" b="1" dirty="0">
              <a:solidFill>
                <a:srgbClr val="000000"/>
              </a:solidFill>
              <a:latin typeface="Garet Bold"/>
              <a:ea typeface="Garet Bold"/>
              <a:cs typeface="Garet Bold"/>
              <a:sym typeface="Garet Bold"/>
            </a:endParaRPr>
          </a:p>
          <a:p>
            <a:pPr marL="628467" lvl="1" indent="-314233" algn="l">
              <a:lnSpc>
                <a:spcPts val="2590"/>
              </a:lnSpc>
              <a:buFont typeface="Arial"/>
              <a:buChar char="•"/>
            </a:pPr>
            <a:r>
              <a:rPr lang="en-US" sz="2910" b="1" dirty="0">
                <a:solidFill>
                  <a:srgbClr val="000000"/>
                </a:solidFill>
                <a:latin typeface="Garet Bold"/>
                <a:ea typeface="Garet Bold"/>
                <a:cs typeface="Garet Bold"/>
                <a:sym typeface="Garet Bold"/>
              </a:rPr>
              <a:t>RATBY MOSSAAB</a:t>
            </a:r>
          </a:p>
        </p:txBody>
      </p:sp>
      <p:sp>
        <p:nvSpPr>
          <p:cNvPr id="7" name="TextBox 7"/>
          <p:cNvSpPr txBox="1"/>
          <p:nvPr/>
        </p:nvSpPr>
        <p:spPr>
          <a:xfrm>
            <a:off x="641321" y="3682047"/>
            <a:ext cx="8985124" cy="2082593"/>
          </a:xfrm>
          <a:prstGeom prst="rect">
            <a:avLst/>
          </a:prstGeom>
        </p:spPr>
        <p:txBody>
          <a:bodyPr lIns="0" tIns="0" rIns="0" bIns="0" rtlCol="0" anchor="t">
            <a:spAutoFit/>
          </a:bodyPr>
          <a:lstStyle/>
          <a:p>
            <a:pPr algn="ctr">
              <a:lnSpc>
                <a:spcPts val="4014"/>
              </a:lnSpc>
            </a:pPr>
            <a:r>
              <a:rPr lang="en-US" sz="4510" b="1" dirty="0">
                <a:solidFill>
                  <a:srgbClr val="FFDE59"/>
                </a:solidFill>
                <a:latin typeface="Cocomat Pro Bold"/>
                <a:ea typeface="Cocomat Pro Bold"/>
                <a:cs typeface="Cocomat Pro Bold"/>
                <a:sym typeface="Cocomat Pro Bold"/>
              </a:rPr>
              <a:t>Analyse et détection des menaces dans des environnements Cloud avec Machine Learning</a:t>
            </a:r>
          </a:p>
        </p:txBody>
      </p:sp>
      <p:sp>
        <p:nvSpPr>
          <p:cNvPr id="8" name="TextBox 8"/>
          <p:cNvSpPr txBox="1"/>
          <p:nvPr/>
        </p:nvSpPr>
        <p:spPr>
          <a:xfrm>
            <a:off x="8521675" y="8039795"/>
            <a:ext cx="8887203" cy="1102866"/>
          </a:xfrm>
          <a:prstGeom prst="rect">
            <a:avLst/>
          </a:prstGeom>
        </p:spPr>
        <p:txBody>
          <a:bodyPr lIns="0" tIns="0" rIns="0" bIns="0" rtlCol="0" anchor="t">
            <a:spAutoFit/>
          </a:bodyPr>
          <a:lstStyle/>
          <a:p>
            <a:pPr algn="l">
              <a:lnSpc>
                <a:spcPts val="4317"/>
              </a:lnSpc>
            </a:pPr>
            <a:r>
              <a:rPr lang="en-US" sz="3426" b="1" dirty="0">
                <a:solidFill>
                  <a:srgbClr val="000000"/>
                </a:solidFill>
                <a:latin typeface="Garet Bold"/>
                <a:ea typeface="Garet Bold"/>
                <a:cs typeface="Garet Bold"/>
                <a:sym typeface="Garet Bold"/>
              </a:rPr>
              <a:t>Encadré par :</a:t>
            </a:r>
          </a:p>
          <a:p>
            <a:pPr algn="l">
              <a:lnSpc>
                <a:spcPts val="4317"/>
              </a:lnSpc>
            </a:pPr>
            <a:r>
              <a:rPr lang="en-US" sz="3426" b="1" dirty="0">
                <a:solidFill>
                  <a:srgbClr val="000000"/>
                </a:solidFill>
                <a:latin typeface="Garet Bold"/>
                <a:ea typeface="Garet Bold"/>
                <a:cs typeface="Garet Bold"/>
                <a:sym typeface="Garet Bold"/>
              </a:rPr>
              <a:t>Pr. Abdessamad KAMOUSS</a:t>
            </a:r>
          </a:p>
        </p:txBody>
      </p:sp>
      <p:sp>
        <p:nvSpPr>
          <p:cNvPr id="9" name="TextBox 9"/>
          <p:cNvSpPr txBox="1"/>
          <p:nvPr/>
        </p:nvSpPr>
        <p:spPr>
          <a:xfrm>
            <a:off x="690282" y="6217064"/>
            <a:ext cx="8985124" cy="586892"/>
          </a:xfrm>
          <a:prstGeom prst="rect">
            <a:avLst/>
          </a:prstGeom>
        </p:spPr>
        <p:txBody>
          <a:bodyPr lIns="0" tIns="0" rIns="0" bIns="0" rtlCol="0" anchor="t">
            <a:spAutoFit/>
          </a:bodyPr>
          <a:lstStyle/>
          <a:p>
            <a:pPr algn="ctr">
              <a:lnSpc>
                <a:spcPts val="4999"/>
              </a:lnSpc>
              <a:spcBef>
                <a:spcPct val="0"/>
              </a:spcBef>
            </a:pPr>
            <a:r>
              <a:rPr lang="en-US" sz="3570" b="1" dirty="0">
                <a:solidFill>
                  <a:srgbClr val="00BF63"/>
                </a:solidFill>
                <a:latin typeface="Georgia" panose="02040502050405020303" pitchFamily="18" charset="0"/>
                <a:ea typeface="Poppins Bold"/>
                <a:cs typeface="Poppins Bold"/>
                <a:sym typeface="Poppins Bold"/>
              </a:rPr>
              <a:t>GROUP ID : CS2C-07</a:t>
            </a:r>
          </a:p>
        </p:txBody>
      </p:sp>
      <p:sp>
        <p:nvSpPr>
          <p:cNvPr id="10" name="TextBox 10"/>
          <p:cNvSpPr txBox="1"/>
          <p:nvPr/>
        </p:nvSpPr>
        <p:spPr>
          <a:xfrm>
            <a:off x="690282" y="2696421"/>
            <a:ext cx="8985124" cy="586892"/>
          </a:xfrm>
          <a:prstGeom prst="rect">
            <a:avLst/>
          </a:prstGeom>
        </p:spPr>
        <p:txBody>
          <a:bodyPr lIns="0" tIns="0" rIns="0" bIns="0" rtlCol="0" anchor="t">
            <a:spAutoFit/>
          </a:bodyPr>
          <a:lstStyle/>
          <a:p>
            <a:pPr algn="ctr">
              <a:lnSpc>
                <a:spcPts val="4999"/>
              </a:lnSpc>
              <a:spcBef>
                <a:spcPct val="0"/>
              </a:spcBef>
            </a:pPr>
            <a:r>
              <a:rPr lang="en-US" sz="3570" b="1" dirty="0">
                <a:solidFill>
                  <a:srgbClr val="00BF63"/>
                </a:solidFill>
                <a:latin typeface="Georgia" panose="02040502050405020303" pitchFamily="18" charset="0"/>
                <a:ea typeface="Poppins Bold"/>
                <a:cs typeface="Poppins Bold"/>
                <a:sym typeface="Poppins Bold"/>
              </a:rPr>
              <a:t>MINI-PROJET: P157</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3504530" y="2734821"/>
            <a:ext cx="11278941" cy="7204423"/>
          </a:xfrm>
          <a:custGeom>
            <a:avLst/>
            <a:gdLst/>
            <a:ahLst/>
            <a:cxnLst/>
            <a:rect l="l" t="t" r="r" b="b"/>
            <a:pathLst>
              <a:path w="11278941" h="7204423">
                <a:moveTo>
                  <a:pt x="0" y="0"/>
                </a:moveTo>
                <a:lnTo>
                  <a:pt x="11278940" y="0"/>
                </a:lnTo>
                <a:lnTo>
                  <a:pt x="11278940" y="7204423"/>
                </a:lnTo>
                <a:lnTo>
                  <a:pt x="0" y="7204423"/>
                </a:lnTo>
                <a:lnTo>
                  <a:pt x="0" y="0"/>
                </a:lnTo>
                <a:close/>
              </a:path>
            </a:pathLst>
          </a:custGeom>
          <a:blipFill>
            <a:blip r:embed="rId6"/>
            <a:stretch>
              <a:fillRect/>
            </a:stretch>
          </a:blipFill>
        </p:spPr>
      </p:sp>
      <p:sp>
        <p:nvSpPr>
          <p:cNvPr id="9" name="TextBox 9"/>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10" name="TextBox 10"/>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TextBox 8"/>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9" name="TextBox 9"/>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0" name="TextBox 10"/>
          <p:cNvSpPr txBox="1"/>
          <p:nvPr/>
        </p:nvSpPr>
        <p:spPr>
          <a:xfrm>
            <a:off x="856208" y="3342417"/>
            <a:ext cx="16403092" cy="4262385"/>
          </a:xfrm>
          <a:prstGeom prst="rect">
            <a:avLst/>
          </a:prstGeom>
        </p:spPr>
        <p:txBody>
          <a:bodyPr lIns="0" tIns="0" rIns="0" bIns="0" rtlCol="0" anchor="t">
            <a:spAutoFit/>
          </a:bodyPr>
          <a:lstStyle/>
          <a:p>
            <a:pPr algn="l">
              <a:lnSpc>
                <a:spcPts val="4159"/>
              </a:lnSpc>
              <a:spcBef>
                <a:spcPct val="0"/>
              </a:spcBef>
            </a:pPr>
            <a:r>
              <a:rPr lang="en-US" sz="2970" dirty="0">
                <a:solidFill>
                  <a:srgbClr val="000000"/>
                </a:solidFill>
                <a:latin typeface="Georgia" panose="02040502050405020303" pitchFamily="18" charset="0"/>
                <a:ea typeface="Poppins Medium"/>
                <a:cs typeface="Poppins Medium"/>
                <a:sym typeface="Poppins Medium"/>
              </a:rPr>
              <a:t>La sécurité du cloud regroupe des procédures et technologies pour protéger les entreprises contre les menaces internes et externes. Avec la transformation numérique, les entreprises doivent sécuriser leur infrastructure cloud. Trois éléments clés de cette sécurité sont : l'IAM (Gestion des Identités et des Accès), les IDS (Systèmes de Détection d'Intrusion) et les pares-feux. L'IAM contrôle l'accès aux ressources cloud via des systèmes d'authentification et de gestion des rôles. Les IDS détectent les intrusions et comportements anormaux, permettant une réaction rapide. Enfin, les pares-feux filtrent le trafic pour éviter les accès non autorisés et les attaques, notamment sur les applications web. Ensemble, ces dispositifs assurent une sécurité renforcée pour le cloud.</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1607091" y="3205148"/>
            <a:ext cx="14369600" cy="5783764"/>
          </a:xfrm>
          <a:custGeom>
            <a:avLst/>
            <a:gdLst/>
            <a:ahLst/>
            <a:cxnLst/>
            <a:rect l="l" t="t" r="r" b="b"/>
            <a:pathLst>
              <a:path w="14369600" h="5783764">
                <a:moveTo>
                  <a:pt x="0" y="0"/>
                </a:moveTo>
                <a:lnTo>
                  <a:pt x="14369599" y="0"/>
                </a:lnTo>
                <a:lnTo>
                  <a:pt x="14369599" y="5783764"/>
                </a:lnTo>
                <a:lnTo>
                  <a:pt x="0" y="5783764"/>
                </a:lnTo>
                <a:lnTo>
                  <a:pt x="0" y="0"/>
                </a:lnTo>
                <a:close/>
              </a:path>
            </a:pathLst>
          </a:custGeom>
          <a:blipFill>
            <a:blip r:embed="rId6"/>
            <a:stretch>
              <a:fillRect/>
            </a:stretch>
          </a:blipFill>
        </p:spPr>
      </p:sp>
      <p:sp>
        <p:nvSpPr>
          <p:cNvPr id="9" name="TextBox 9"/>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10" name="TextBox 10"/>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TextBox 8"/>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9" name="TextBox 9"/>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0" name="TextBox 10"/>
          <p:cNvSpPr txBox="1"/>
          <p:nvPr/>
        </p:nvSpPr>
        <p:spPr>
          <a:xfrm>
            <a:off x="1028700" y="3083944"/>
            <a:ext cx="15789711" cy="4364785"/>
          </a:xfrm>
          <a:prstGeom prst="rect">
            <a:avLst/>
          </a:prstGeom>
        </p:spPr>
        <p:txBody>
          <a:bodyPr lIns="0" tIns="0" rIns="0" bIns="0" rtlCol="0" anchor="t">
            <a:spAutoFit/>
          </a:bodyPr>
          <a:lstStyle/>
          <a:p>
            <a:pPr algn="l">
              <a:lnSpc>
                <a:spcPts val="4299"/>
              </a:lnSpc>
              <a:spcBef>
                <a:spcPct val="0"/>
              </a:spcBef>
            </a:pPr>
            <a:r>
              <a:rPr lang="en-US" sz="3070" dirty="0">
                <a:solidFill>
                  <a:srgbClr val="000000"/>
                </a:solidFill>
                <a:latin typeface="Georgia" panose="02040502050405020303" pitchFamily="18" charset="0"/>
                <a:ea typeface="Poppins Medium"/>
                <a:cs typeface="Poppins Medium"/>
                <a:sym typeface="Poppins Medium"/>
              </a:rPr>
              <a:t>On trouve aussi SIEM qui est une solution très puissante dans la sécurité cloud. La gestion des informations et des événements liés à la sécurité (SIEM) est une solution complète d'orchestration de la sécurité qui automatise la surveillance et la détection des menaces dans les environnements de cloud, ainsi que la réponse à ces menaces. En utilisant des technologies basées sur l'intelligence artificielle (IA) pour mettre en corrélation les données des journaux sur plusieurs plateformes et actifs numériques. SIEM a fourni des rapports de sécurité et assure une surveillance continue, permettant une gestion proactive des risques et la conformité aux normes de sécurité dans le cloud.</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3493371" y="3103072"/>
            <a:ext cx="11301259" cy="6356958"/>
          </a:xfrm>
          <a:custGeom>
            <a:avLst/>
            <a:gdLst/>
            <a:ahLst/>
            <a:cxnLst/>
            <a:rect l="l" t="t" r="r" b="b"/>
            <a:pathLst>
              <a:path w="11301259" h="6356958">
                <a:moveTo>
                  <a:pt x="0" y="0"/>
                </a:moveTo>
                <a:lnTo>
                  <a:pt x="11301258" y="0"/>
                </a:lnTo>
                <a:lnTo>
                  <a:pt x="11301258" y="6356959"/>
                </a:lnTo>
                <a:lnTo>
                  <a:pt x="0" y="6356959"/>
                </a:lnTo>
                <a:lnTo>
                  <a:pt x="0" y="0"/>
                </a:lnTo>
                <a:close/>
              </a:path>
            </a:pathLst>
          </a:custGeom>
          <a:blipFill>
            <a:blip r:embed="rId6"/>
            <a:stretch>
              <a:fillRect/>
            </a:stretch>
          </a:blipFill>
        </p:spPr>
      </p:sp>
      <p:sp>
        <p:nvSpPr>
          <p:cNvPr id="9" name="TextBox 9"/>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10" name="TextBox 10"/>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0" y="4001280"/>
            <a:ext cx="18288000" cy="1407582"/>
            <a:chOff x="0" y="0"/>
            <a:chExt cx="4119977" cy="312514"/>
          </a:xfrm>
        </p:grpSpPr>
        <p:sp>
          <p:nvSpPr>
            <p:cNvPr id="11" name="Freeform 11"/>
            <p:cNvSpPr/>
            <p:nvPr/>
          </p:nvSpPr>
          <p:spPr>
            <a:xfrm>
              <a:off x="0" y="0"/>
              <a:ext cx="4119977" cy="312514"/>
            </a:xfrm>
            <a:custGeom>
              <a:avLst/>
              <a:gdLst/>
              <a:ahLst/>
              <a:cxnLst/>
              <a:rect l="l" t="t" r="r" b="b"/>
              <a:pathLst>
                <a:path w="4119977" h="312514">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a:blip r:embed="rId5"/>
              <a:stretch>
                <a:fillRect t="-939369" b="-939369"/>
              </a:stretch>
            </a:blipFill>
            <a:ln w="76200" cap="rnd">
              <a:gradFill>
                <a:gsLst>
                  <a:gs pos="0">
                    <a:srgbClr val="006CCD">
                      <a:alpha val="100000"/>
                    </a:srgbClr>
                  </a:gs>
                  <a:gs pos="100000">
                    <a:srgbClr val="F5AEFF">
                      <a:alpha val="0"/>
                    </a:srgbClr>
                  </a:gs>
                </a:gsLst>
                <a:lin ang="0"/>
              </a:gradFill>
              <a:prstDash val="solid"/>
              <a:round/>
            </a:ln>
          </p:spPr>
        </p:sp>
      </p:grpSp>
      <p:grpSp>
        <p:nvGrpSpPr>
          <p:cNvPr id="12" name="Group 12"/>
          <p:cNvGrpSpPr/>
          <p:nvPr/>
        </p:nvGrpSpPr>
        <p:grpSpPr>
          <a:xfrm>
            <a:off x="1398309" y="6130112"/>
            <a:ext cx="407555" cy="40755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5" name="Group 15"/>
          <p:cNvGrpSpPr/>
          <p:nvPr/>
        </p:nvGrpSpPr>
        <p:grpSpPr>
          <a:xfrm>
            <a:off x="2057897" y="6033550"/>
            <a:ext cx="4243557" cy="600679"/>
            <a:chOff x="0" y="0"/>
            <a:chExt cx="1117645" cy="158203"/>
          </a:xfrm>
        </p:grpSpPr>
        <p:sp>
          <p:nvSpPr>
            <p:cNvPr id="16" name="Freeform 16"/>
            <p:cNvSpPr/>
            <p:nvPr/>
          </p:nvSpPr>
          <p:spPr>
            <a:xfrm>
              <a:off x="0" y="0"/>
              <a:ext cx="1117645" cy="158203"/>
            </a:xfrm>
            <a:custGeom>
              <a:avLst/>
              <a:gdLst/>
              <a:ahLst/>
              <a:cxnLst/>
              <a:rect l="l" t="t" r="r" b="b"/>
              <a:pathLst>
                <a:path w="1117645" h="158203">
                  <a:moveTo>
                    <a:pt x="0" y="0"/>
                  </a:moveTo>
                  <a:lnTo>
                    <a:pt x="1117645" y="0"/>
                  </a:lnTo>
                  <a:lnTo>
                    <a:pt x="1117645"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7" name="TextBox 17"/>
            <p:cNvSpPr txBox="1"/>
            <p:nvPr/>
          </p:nvSpPr>
          <p:spPr>
            <a:xfrm>
              <a:off x="0" y="-38100"/>
              <a:ext cx="1117645"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8" name="Group 18"/>
          <p:cNvGrpSpPr/>
          <p:nvPr/>
        </p:nvGrpSpPr>
        <p:grpSpPr>
          <a:xfrm>
            <a:off x="7025354" y="6130112"/>
            <a:ext cx="407555" cy="40755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21" name="Group 21"/>
          <p:cNvGrpSpPr/>
          <p:nvPr/>
        </p:nvGrpSpPr>
        <p:grpSpPr>
          <a:xfrm>
            <a:off x="7684942" y="6033550"/>
            <a:ext cx="4324142" cy="600679"/>
            <a:chOff x="0" y="0"/>
            <a:chExt cx="1138869" cy="158203"/>
          </a:xfrm>
        </p:grpSpPr>
        <p:sp>
          <p:nvSpPr>
            <p:cNvPr id="22" name="Freeform 22"/>
            <p:cNvSpPr/>
            <p:nvPr/>
          </p:nvSpPr>
          <p:spPr>
            <a:xfrm>
              <a:off x="0" y="0"/>
              <a:ext cx="1138869" cy="158203"/>
            </a:xfrm>
            <a:custGeom>
              <a:avLst/>
              <a:gdLst/>
              <a:ahLst/>
              <a:cxnLst/>
              <a:rect l="l" t="t" r="r" b="b"/>
              <a:pathLst>
                <a:path w="1138869" h="158203">
                  <a:moveTo>
                    <a:pt x="0" y="0"/>
                  </a:moveTo>
                  <a:lnTo>
                    <a:pt x="1138869" y="0"/>
                  </a:lnTo>
                  <a:lnTo>
                    <a:pt x="1138869"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23" name="TextBox 23"/>
            <p:cNvSpPr txBox="1"/>
            <p:nvPr/>
          </p:nvSpPr>
          <p:spPr>
            <a:xfrm>
              <a:off x="0" y="-38100"/>
              <a:ext cx="1138869"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24" name="Group 24"/>
          <p:cNvGrpSpPr/>
          <p:nvPr/>
        </p:nvGrpSpPr>
        <p:grpSpPr>
          <a:xfrm>
            <a:off x="12522581" y="6130112"/>
            <a:ext cx="407555" cy="40755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27" name="Group 27"/>
          <p:cNvGrpSpPr/>
          <p:nvPr/>
        </p:nvGrpSpPr>
        <p:grpSpPr>
          <a:xfrm>
            <a:off x="13182168" y="6033550"/>
            <a:ext cx="3345793" cy="600679"/>
            <a:chOff x="0" y="0"/>
            <a:chExt cx="881197" cy="158203"/>
          </a:xfrm>
        </p:grpSpPr>
        <p:sp>
          <p:nvSpPr>
            <p:cNvPr id="28" name="Freeform 28"/>
            <p:cNvSpPr/>
            <p:nvPr/>
          </p:nvSpPr>
          <p:spPr>
            <a:xfrm>
              <a:off x="0" y="0"/>
              <a:ext cx="881197" cy="158203"/>
            </a:xfrm>
            <a:custGeom>
              <a:avLst/>
              <a:gdLst/>
              <a:ahLst/>
              <a:cxnLst/>
              <a:rect l="l" t="t"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29" name="TextBox 29"/>
            <p:cNvSpPr txBox="1"/>
            <p:nvPr/>
          </p:nvSpPr>
          <p:spPr>
            <a:xfrm>
              <a:off x="0" y="-38100"/>
              <a:ext cx="881197"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30" name="TextBox 30"/>
          <p:cNvSpPr txBox="1"/>
          <p:nvPr/>
        </p:nvSpPr>
        <p:spPr>
          <a:xfrm>
            <a:off x="1767655" y="7059679"/>
            <a:ext cx="5037706" cy="2769989"/>
          </a:xfrm>
          <a:prstGeom prst="rect">
            <a:avLst/>
          </a:prstGeom>
        </p:spPr>
        <p:txBody>
          <a:bodyPr wrap="square" lIns="0" tIns="0" rIns="0" bIns="0" rtlCol="0" anchor="t">
            <a:spAutoFit/>
          </a:bodyPr>
          <a:lstStyle/>
          <a:p>
            <a:pPr algn="l">
              <a:lnSpc>
                <a:spcPts val="2427"/>
              </a:lnSpc>
            </a:pPr>
            <a:r>
              <a:rPr lang="en-US" sz="2800" dirty="0">
                <a:solidFill>
                  <a:srgbClr val="000000"/>
                </a:solidFill>
                <a:latin typeface="Georgia" panose="02040502050405020303" pitchFamily="18" charset="0"/>
                <a:ea typeface="Montserrat Medium"/>
                <a:cs typeface="Montserrat Medium"/>
                <a:sym typeface="Montserrat Medium"/>
              </a:rPr>
              <a:t>Les cyberattaques coutent en moyenne </a:t>
            </a:r>
            <a:r>
              <a:rPr lang="en-US" sz="2800" dirty="0">
                <a:solidFill>
                  <a:srgbClr val="000000"/>
                </a:solidFill>
                <a:latin typeface="Georgia" panose="02040502050405020303" pitchFamily="18" charset="0"/>
                <a:ea typeface="Montserrat Bold"/>
                <a:cs typeface="Montserrat Bold"/>
                <a:sym typeface="Montserrat Bold"/>
              </a:rPr>
              <a:t>4,35 millions</a:t>
            </a:r>
            <a:r>
              <a:rPr lang="en-US" sz="2800" dirty="0">
                <a:solidFill>
                  <a:srgbClr val="000000"/>
                </a:solidFill>
                <a:latin typeface="Georgia" panose="02040502050405020303" pitchFamily="18" charset="0"/>
                <a:ea typeface="Montserrat Medium"/>
                <a:cs typeface="Montserrat Medium"/>
                <a:sym typeface="Montserrat Medium"/>
              </a:rPr>
              <a:t> de dollars par incident,ce qui met en danger la stabilité financière des entreprises, et donc une détection des menaces est très</a:t>
            </a:r>
          </a:p>
          <a:p>
            <a:pPr algn="l">
              <a:lnSpc>
                <a:spcPts val="2427"/>
              </a:lnSpc>
            </a:pPr>
            <a:r>
              <a:rPr lang="en-US" sz="2800" dirty="0">
                <a:solidFill>
                  <a:srgbClr val="000000"/>
                </a:solidFill>
                <a:latin typeface="Georgia" panose="02040502050405020303" pitchFamily="18" charset="0"/>
                <a:ea typeface="Montserrat Medium"/>
                <a:cs typeface="Montserrat Medium"/>
                <a:sym typeface="Montserrat Medium"/>
              </a:rPr>
              <a:t>importante pour éviter de grande perte.</a:t>
            </a:r>
          </a:p>
          <a:p>
            <a:pPr algn="l">
              <a:lnSpc>
                <a:spcPts val="2427"/>
              </a:lnSpc>
            </a:pPr>
            <a:endParaRPr lang="en-US" sz="2800" dirty="0">
              <a:solidFill>
                <a:srgbClr val="000000"/>
              </a:solidFill>
              <a:latin typeface="Georgia" panose="02040502050405020303" pitchFamily="18" charset="0"/>
              <a:ea typeface="Montserrat Medium"/>
              <a:cs typeface="Montserrat Medium"/>
              <a:sym typeface="Montserrat Medium"/>
            </a:endParaRPr>
          </a:p>
        </p:txBody>
      </p:sp>
      <p:sp>
        <p:nvSpPr>
          <p:cNvPr id="31" name="TextBox 31"/>
          <p:cNvSpPr txBox="1"/>
          <p:nvPr/>
        </p:nvSpPr>
        <p:spPr>
          <a:xfrm>
            <a:off x="2164556" y="6137525"/>
            <a:ext cx="4502105"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Cout des cyberattaques</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2" name="TextBox 32"/>
          <p:cNvSpPr txBox="1"/>
          <p:nvPr/>
        </p:nvSpPr>
        <p:spPr>
          <a:xfrm>
            <a:off x="7229131" y="6991524"/>
            <a:ext cx="5037706" cy="2949525"/>
          </a:xfrm>
          <a:prstGeom prst="rect">
            <a:avLst/>
          </a:prstGeom>
        </p:spPr>
        <p:txBody>
          <a:bodyPr wrap="square" lIns="0" tIns="0" rIns="0" bIns="0" rtlCol="0" anchor="t">
            <a:spAutoFit/>
          </a:bodyPr>
          <a:lstStyle/>
          <a:p>
            <a:pPr algn="l">
              <a:lnSpc>
                <a:spcPts val="2301"/>
              </a:lnSpc>
            </a:pPr>
            <a:r>
              <a:rPr lang="en-US" sz="2800" dirty="0">
                <a:solidFill>
                  <a:srgbClr val="000000"/>
                </a:solidFill>
                <a:latin typeface="Georgia" panose="02040502050405020303" pitchFamily="18" charset="0"/>
                <a:sym typeface="Montserrat Medium"/>
              </a:rPr>
              <a:t>Le marché de la sécurité cloud à l’échelle mondial a été évalué en 2022 à </a:t>
            </a:r>
            <a:r>
              <a:rPr lang="en-US" sz="2800" dirty="0">
                <a:solidFill>
                  <a:srgbClr val="000000"/>
                </a:solidFill>
                <a:latin typeface="Georgia" panose="02040502050405020303" pitchFamily="18" charset="0"/>
                <a:sym typeface="Montserrat Bold"/>
              </a:rPr>
              <a:t>48,57 milliards</a:t>
            </a:r>
            <a:r>
              <a:rPr lang="en-US" sz="2800" dirty="0">
                <a:solidFill>
                  <a:srgbClr val="000000"/>
                </a:solidFill>
                <a:latin typeface="Georgia" panose="02040502050405020303" pitchFamily="18" charset="0"/>
                <a:sym typeface="Montserrat Medium"/>
              </a:rPr>
              <a:t> de dollars, et les études estiment que cela va atteindre </a:t>
            </a:r>
            <a:r>
              <a:rPr lang="en-US" sz="2800" dirty="0">
                <a:solidFill>
                  <a:srgbClr val="000000"/>
                </a:solidFill>
                <a:latin typeface="Georgia" panose="02040502050405020303" pitchFamily="18" charset="0"/>
                <a:sym typeface="Montserrat Bold"/>
              </a:rPr>
              <a:t>116,25</a:t>
            </a:r>
            <a:r>
              <a:rPr lang="en-US" sz="2800" dirty="0">
                <a:solidFill>
                  <a:srgbClr val="000000"/>
                </a:solidFill>
                <a:latin typeface="Georgia" panose="02040502050405020303" pitchFamily="18" charset="0"/>
                <a:sym typeface="Montserrat Medium"/>
              </a:rPr>
              <a:t> </a:t>
            </a:r>
            <a:r>
              <a:rPr lang="en-US" sz="2800" dirty="0">
                <a:solidFill>
                  <a:srgbClr val="000000"/>
                </a:solidFill>
                <a:latin typeface="Georgia" panose="02040502050405020303" pitchFamily="18" charset="0"/>
                <a:sym typeface="Montserrat Bold"/>
              </a:rPr>
              <a:t>milliards </a:t>
            </a:r>
            <a:r>
              <a:rPr lang="en-US" sz="2800" dirty="0">
                <a:solidFill>
                  <a:srgbClr val="000000"/>
                </a:solidFill>
                <a:latin typeface="Georgia" panose="02040502050405020303" pitchFamily="18" charset="0"/>
                <a:sym typeface="Montserrat Medium"/>
              </a:rPr>
              <a:t>de dollars en 2028, ce qui montre que la sécurité cloud sera un domaine très sérieux dans les années avenir.</a:t>
            </a:r>
          </a:p>
          <a:p>
            <a:pPr algn="l">
              <a:lnSpc>
                <a:spcPts val="2301"/>
              </a:lnSpc>
            </a:pPr>
            <a:endParaRPr lang="en-US" sz="2000" b="1" dirty="0">
              <a:solidFill>
                <a:srgbClr val="000000"/>
              </a:solidFill>
              <a:latin typeface="Georgia" panose="02040502050405020303" pitchFamily="18" charset="0"/>
              <a:ea typeface="Montserrat Medium"/>
              <a:cs typeface="Montserrat Medium"/>
              <a:sym typeface="Montserrat Medium"/>
            </a:endParaRPr>
          </a:p>
        </p:txBody>
      </p:sp>
      <p:sp>
        <p:nvSpPr>
          <p:cNvPr id="33" name="TextBox 33"/>
          <p:cNvSpPr txBox="1"/>
          <p:nvPr/>
        </p:nvSpPr>
        <p:spPr>
          <a:xfrm>
            <a:off x="7794859" y="6120587"/>
            <a:ext cx="4568592"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La croissance du marché</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4" name="TextBox 34"/>
          <p:cNvSpPr txBox="1"/>
          <p:nvPr/>
        </p:nvSpPr>
        <p:spPr>
          <a:xfrm>
            <a:off x="12726358" y="6991524"/>
            <a:ext cx="4729246" cy="2647648"/>
          </a:xfrm>
          <a:prstGeom prst="rect">
            <a:avLst/>
          </a:prstGeom>
        </p:spPr>
        <p:txBody>
          <a:bodyPr lIns="0" tIns="0" rIns="0" bIns="0" rtlCol="0" anchor="t">
            <a:spAutoFit/>
          </a:bodyPr>
          <a:lstStyle/>
          <a:p>
            <a:pPr>
              <a:lnSpc>
                <a:spcPts val="2301"/>
              </a:lnSpc>
            </a:pPr>
            <a:r>
              <a:rPr lang="en-US" sz="2800" dirty="0">
                <a:solidFill>
                  <a:srgbClr val="000000"/>
                </a:solidFill>
                <a:latin typeface="Georgia" panose="02040502050405020303" pitchFamily="18" charset="0"/>
                <a:sym typeface="Montserrat Medium"/>
              </a:rPr>
              <a:t>Avec l’intégration du Machine Learning, cela permet l’automatisation des processus de sécurité et donc réduire fortement les interventions humaines, et donc améliorer grandement la rentabilité.</a:t>
            </a:r>
          </a:p>
          <a:p>
            <a:pPr algn="l">
              <a:lnSpc>
                <a:spcPts val="2427"/>
              </a:lnSpc>
            </a:pPr>
            <a:endParaRPr lang="en-US" sz="1926" b="1" dirty="0">
              <a:solidFill>
                <a:srgbClr val="000000"/>
              </a:solidFill>
              <a:latin typeface="Georgia" panose="02040502050405020303" pitchFamily="18" charset="0"/>
              <a:ea typeface="Montserrat Medium"/>
              <a:cs typeface="Montserrat Medium"/>
              <a:sym typeface="Montserrat Medium"/>
            </a:endParaRPr>
          </a:p>
        </p:txBody>
      </p:sp>
      <p:sp>
        <p:nvSpPr>
          <p:cNvPr id="35" name="TextBox 35"/>
          <p:cNvSpPr txBox="1"/>
          <p:nvPr/>
        </p:nvSpPr>
        <p:spPr>
          <a:xfrm>
            <a:off x="13654993" y="6133821"/>
            <a:ext cx="3020187"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Optimisation</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6" name="TextBox 36"/>
          <p:cNvSpPr txBox="1"/>
          <p:nvPr/>
        </p:nvSpPr>
        <p:spPr>
          <a:xfrm>
            <a:off x="374528" y="1244311"/>
            <a:ext cx="12351830" cy="1302812"/>
          </a:xfrm>
          <a:prstGeom prst="rect">
            <a:avLst/>
          </a:prstGeom>
        </p:spPr>
        <p:txBody>
          <a:bodyPr lIns="0" tIns="0" rIns="0" bIns="0" rtlCol="0" anchor="t">
            <a:spAutoFit/>
          </a:bodyPr>
          <a:lstStyle/>
          <a:p>
            <a:pPr algn="l">
              <a:lnSpc>
                <a:spcPts val="4904"/>
              </a:lnSpc>
            </a:pPr>
            <a:r>
              <a:rPr lang="en-US" sz="5510" b="1" dirty="0">
                <a:solidFill>
                  <a:srgbClr val="00B050"/>
                </a:solidFill>
                <a:latin typeface="Georgia" panose="02040502050405020303" pitchFamily="18" charset="0"/>
                <a:ea typeface="Montserrat Semi-Bold"/>
                <a:cs typeface="Montserrat Semi-Bold"/>
                <a:sym typeface="Montserrat Semi-Bold"/>
              </a:rPr>
              <a:t>I.2 Intérêt et enjeux économiques:</a:t>
            </a:r>
          </a:p>
          <a:p>
            <a:pPr algn="l">
              <a:lnSpc>
                <a:spcPts val="4904"/>
              </a:lnSpc>
            </a:pPr>
            <a:endParaRPr lang="en-US" sz="5510" b="1" dirty="0">
              <a:solidFill>
                <a:srgbClr val="00B050"/>
              </a:solidFill>
              <a:latin typeface="Georgia" panose="02040502050405020303" pitchFamily="18" charset="0"/>
              <a:ea typeface="Montserrat Semi-Bold"/>
              <a:cs typeface="Montserrat Semi-Bold"/>
              <a:sym typeface="Montserrat Semi-Bold"/>
            </a:endParaRPr>
          </a:p>
        </p:txBody>
      </p:sp>
      <p:sp>
        <p:nvSpPr>
          <p:cNvPr id="37" name="TextBox 37"/>
          <p:cNvSpPr txBox="1"/>
          <p:nvPr/>
        </p:nvSpPr>
        <p:spPr>
          <a:xfrm>
            <a:off x="471893" y="1957951"/>
            <a:ext cx="16989138" cy="1505669"/>
          </a:xfrm>
          <a:prstGeom prst="rect">
            <a:avLst/>
          </a:prstGeom>
        </p:spPr>
        <p:txBody>
          <a:bodyPr lIns="0" tIns="0" rIns="0" bIns="0" rtlCol="0" anchor="t">
            <a:spAutoFit/>
          </a:bodyPr>
          <a:lstStyle/>
          <a:p>
            <a:pPr algn="l">
              <a:lnSpc>
                <a:spcPts val="4019"/>
              </a:lnSpc>
              <a:spcBef>
                <a:spcPct val="0"/>
              </a:spcBef>
            </a:pPr>
            <a:r>
              <a:rPr lang="en-US" sz="3200" dirty="0">
                <a:solidFill>
                  <a:srgbClr val="000000"/>
                </a:solidFill>
                <a:latin typeface="Georgia" panose="02040502050405020303" pitchFamily="18" charset="0"/>
                <a:ea typeface="Poppins Medium"/>
                <a:cs typeface="Poppins Medium"/>
                <a:sym typeface="Poppins Medium"/>
              </a:rPr>
              <a:t>Les technologies cloud ont transformer la manière dont les entreprises gèrent leurs données. Cependant, cette transition majeure soulève des grands enjeux économiques liés à la sécurité, comme par exemple:</a:t>
            </a:r>
          </a:p>
        </p:txBody>
      </p:sp>
      <p:sp>
        <p:nvSpPr>
          <p:cNvPr id="38" name="TextBox 10">
            <a:extLst>
              <a:ext uri="{FF2B5EF4-FFF2-40B4-BE49-F238E27FC236}">
                <a16:creationId xmlns:a16="http://schemas.microsoft.com/office/drawing/2014/main" id="{B2DD34E6-76B2-5438-508B-AB85E366B9C6}"/>
              </a:ext>
            </a:extLst>
          </p:cNvPr>
          <p:cNvSpPr txBox="1"/>
          <p:nvPr/>
        </p:nvSpPr>
        <p:spPr>
          <a:xfrm>
            <a:off x="471893" y="387582"/>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957214" y="3454023"/>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3" name="Group 13"/>
          <p:cNvGrpSpPr/>
          <p:nvPr/>
        </p:nvGrpSpPr>
        <p:grpSpPr>
          <a:xfrm>
            <a:off x="6747289" y="3454023"/>
            <a:ext cx="1308590" cy="13085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6" name="Group 16"/>
          <p:cNvGrpSpPr/>
          <p:nvPr/>
        </p:nvGrpSpPr>
        <p:grpSpPr>
          <a:xfrm>
            <a:off x="12169326" y="3454023"/>
            <a:ext cx="1308590" cy="130859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9" name="TextBox 19"/>
          <p:cNvSpPr txBox="1"/>
          <p:nvPr/>
        </p:nvSpPr>
        <p:spPr>
          <a:xfrm>
            <a:off x="1440181" y="5097359"/>
            <a:ext cx="4768274" cy="3066480"/>
          </a:xfrm>
          <a:prstGeom prst="rect">
            <a:avLst/>
          </a:prstGeom>
        </p:spPr>
        <p:txBody>
          <a:bodyPr wrap="square" lIns="0" tIns="0" rIns="0" bIns="0" rtlCol="0" anchor="t">
            <a:spAutoFit/>
          </a:bodyPr>
          <a:lstStyle/>
          <a:p>
            <a:pPr algn="l">
              <a:lnSpc>
                <a:spcPts val="3057"/>
              </a:lnSpc>
            </a:pPr>
            <a:r>
              <a:rPr lang="en-US" sz="2800" dirty="0">
                <a:solidFill>
                  <a:srgbClr val="000000"/>
                </a:solidFill>
                <a:latin typeface="Georgia" panose="02040502050405020303" pitchFamily="18" charset="0"/>
                <a:ea typeface="Montserrat Medium"/>
                <a:cs typeface="Montserrat Medium"/>
                <a:sym typeface="Montserrat Medium"/>
              </a:rPr>
              <a:t>Le marché mondiale de la sécurité était évalué à </a:t>
            </a:r>
            <a:r>
              <a:rPr lang="en-US" sz="2800" dirty="0">
                <a:solidFill>
                  <a:srgbClr val="000000"/>
                </a:solidFill>
                <a:latin typeface="Georgia" panose="02040502050405020303" pitchFamily="18" charset="0"/>
                <a:ea typeface="Montserrat Bold"/>
                <a:cs typeface="Montserrat Bold"/>
                <a:sym typeface="Montserrat Bold"/>
              </a:rPr>
              <a:t>48,58 milliards de dollars</a:t>
            </a:r>
            <a:r>
              <a:rPr lang="en-US" sz="2800" dirty="0">
                <a:solidFill>
                  <a:srgbClr val="000000"/>
                </a:solidFill>
                <a:latin typeface="Georgia" panose="02040502050405020303" pitchFamily="18" charset="0"/>
                <a:ea typeface="Montserrat Medium"/>
                <a:cs typeface="Montserrat Medium"/>
                <a:sym typeface="Montserrat Medium"/>
              </a:rPr>
              <a:t> en 2022, et il est prévue qu’il atteigne </a:t>
            </a:r>
            <a:r>
              <a:rPr lang="en-US" sz="2800" dirty="0">
                <a:solidFill>
                  <a:srgbClr val="000000"/>
                </a:solidFill>
                <a:latin typeface="Georgia" panose="02040502050405020303" pitchFamily="18" charset="0"/>
                <a:ea typeface="Montserrat Bold"/>
                <a:cs typeface="Montserrat Bold"/>
                <a:sym typeface="Montserrat Bold"/>
              </a:rPr>
              <a:t>116,25 milliards</a:t>
            </a:r>
            <a:r>
              <a:rPr lang="en-US" sz="2800" dirty="0">
                <a:solidFill>
                  <a:srgbClr val="000000"/>
                </a:solidFill>
                <a:latin typeface="Georgia" panose="02040502050405020303" pitchFamily="18" charset="0"/>
                <a:ea typeface="Montserrat Medium"/>
                <a:cs typeface="Montserrat Medium"/>
                <a:sym typeface="Montserrat Medium"/>
              </a:rPr>
              <a:t> d’ici 2028, avec un taux de croissance composé de </a:t>
            </a:r>
            <a:r>
              <a:rPr lang="en-US" sz="2800" dirty="0">
                <a:solidFill>
                  <a:srgbClr val="000000"/>
                </a:solidFill>
                <a:latin typeface="Georgia" panose="02040502050405020303" pitchFamily="18" charset="0"/>
                <a:ea typeface="Montserrat Bold"/>
                <a:cs typeface="Montserrat Bold"/>
                <a:sym typeface="Montserrat Bold"/>
              </a:rPr>
              <a:t>15,5 %</a:t>
            </a:r>
            <a:r>
              <a:rPr lang="en-US" sz="2800" dirty="0">
                <a:solidFill>
                  <a:srgbClr val="000000"/>
                </a:solidFill>
                <a:latin typeface="Georgia" panose="02040502050405020303" pitchFamily="18" charset="0"/>
                <a:ea typeface="Montserrat Medium"/>
                <a:cs typeface="Montserrat Medium"/>
                <a:sym typeface="Montserrat Medium"/>
              </a:rPr>
              <a:t>.</a:t>
            </a:r>
          </a:p>
          <a:p>
            <a:pPr algn="l">
              <a:lnSpc>
                <a:spcPts val="2175"/>
              </a:lnSpc>
            </a:pPr>
            <a:endParaRPr lang="en-US" sz="2800" dirty="0">
              <a:solidFill>
                <a:srgbClr val="000000"/>
              </a:solidFill>
              <a:latin typeface="Georgia" panose="02040502050405020303" pitchFamily="18" charset="0"/>
              <a:ea typeface="Montserrat Medium"/>
              <a:cs typeface="Montserrat Medium"/>
              <a:sym typeface="Montserrat Medium"/>
            </a:endParaRPr>
          </a:p>
        </p:txBody>
      </p:sp>
      <p:sp>
        <p:nvSpPr>
          <p:cNvPr id="20" name="TextBox 20"/>
          <p:cNvSpPr txBox="1"/>
          <p:nvPr/>
        </p:nvSpPr>
        <p:spPr>
          <a:xfrm>
            <a:off x="7284756" y="5133391"/>
            <a:ext cx="4884569" cy="3718967"/>
          </a:xfrm>
          <a:prstGeom prst="rect">
            <a:avLst/>
          </a:prstGeom>
        </p:spPr>
        <p:txBody>
          <a:bodyPr wrap="square" lIns="0" tIns="0" rIns="0" bIns="0" rtlCol="0" anchor="t">
            <a:spAutoFit/>
          </a:bodyPr>
          <a:lstStyle/>
          <a:p>
            <a:pPr algn="l">
              <a:lnSpc>
                <a:spcPts val="2931"/>
              </a:lnSpc>
            </a:pPr>
            <a:r>
              <a:rPr lang="en-US" sz="2800" dirty="0">
                <a:solidFill>
                  <a:srgbClr val="000000"/>
                </a:solidFill>
                <a:latin typeface="Georgia" panose="02040502050405020303" pitchFamily="18" charset="0"/>
                <a:ea typeface="Montserrat Medium"/>
                <a:cs typeface="Montserrat Medium"/>
                <a:sym typeface="Montserrat Medium"/>
              </a:rPr>
              <a:t>Les études disent que près de </a:t>
            </a:r>
            <a:r>
              <a:rPr lang="en-US" sz="2800" dirty="0">
                <a:solidFill>
                  <a:srgbClr val="000000"/>
                </a:solidFill>
                <a:latin typeface="Georgia" panose="02040502050405020303" pitchFamily="18" charset="0"/>
                <a:ea typeface="Montserrat Bold"/>
                <a:cs typeface="Montserrat Bold"/>
                <a:sym typeface="Montserrat Bold"/>
              </a:rPr>
              <a:t>47 %</a:t>
            </a:r>
            <a:r>
              <a:rPr lang="en-US" sz="2800" dirty="0">
                <a:solidFill>
                  <a:srgbClr val="000000"/>
                </a:solidFill>
                <a:latin typeface="Georgia" panose="02040502050405020303" pitchFamily="18" charset="0"/>
                <a:ea typeface="Montserrat Medium"/>
                <a:cs typeface="Montserrat Medium"/>
                <a:sym typeface="Montserrat Medium"/>
              </a:rPr>
              <a:t> des données stocker dans le cloud sont considérés comme sensibles. Et que </a:t>
            </a:r>
            <a:r>
              <a:rPr lang="en-US" sz="2800" dirty="0">
                <a:solidFill>
                  <a:srgbClr val="000000"/>
                </a:solidFill>
                <a:latin typeface="Georgia" panose="02040502050405020303" pitchFamily="18" charset="0"/>
                <a:ea typeface="Montserrat Bold"/>
                <a:cs typeface="Montserrat Bold"/>
                <a:sym typeface="Montserrat Bold"/>
              </a:rPr>
              <a:t>81%</a:t>
            </a:r>
            <a:r>
              <a:rPr lang="en-US" sz="2800" dirty="0">
                <a:solidFill>
                  <a:srgbClr val="000000"/>
                </a:solidFill>
                <a:latin typeface="Georgia" panose="02040502050405020303" pitchFamily="18" charset="0"/>
                <a:ea typeface="Montserrat Medium"/>
                <a:cs typeface="Montserrat Medium"/>
                <a:sym typeface="Montserrat Medium"/>
              </a:rPr>
              <a:t> des organisations ont signalé au moins une fois au cours</a:t>
            </a:r>
          </a:p>
          <a:p>
            <a:pPr algn="l">
              <a:lnSpc>
                <a:spcPts val="2931"/>
              </a:lnSpc>
            </a:pPr>
            <a:r>
              <a:rPr lang="en-US" sz="2800" dirty="0">
                <a:solidFill>
                  <a:srgbClr val="000000"/>
                </a:solidFill>
                <a:latin typeface="Georgia" panose="02040502050405020303" pitchFamily="18" charset="0"/>
                <a:ea typeface="Montserrat Medium"/>
                <a:cs typeface="Montserrat Medium"/>
                <a:sym typeface="Montserrat Medium"/>
              </a:rPr>
              <a:t>des 12 derniers mois un incident de sécurité lié au cloud.</a:t>
            </a:r>
          </a:p>
          <a:p>
            <a:pPr algn="l">
              <a:lnSpc>
                <a:spcPts val="2931"/>
              </a:lnSpc>
            </a:pPr>
            <a:endParaRPr lang="en-US" sz="2800" dirty="0">
              <a:solidFill>
                <a:srgbClr val="000000"/>
              </a:solidFill>
              <a:latin typeface="Georgia" panose="02040502050405020303" pitchFamily="18" charset="0"/>
              <a:ea typeface="Montserrat Medium"/>
              <a:cs typeface="Montserrat Medium"/>
              <a:sym typeface="Montserrat Medium"/>
            </a:endParaRPr>
          </a:p>
        </p:txBody>
      </p:sp>
      <p:sp>
        <p:nvSpPr>
          <p:cNvPr id="21" name="TextBox 21"/>
          <p:cNvSpPr txBox="1"/>
          <p:nvPr/>
        </p:nvSpPr>
        <p:spPr>
          <a:xfrm>
            <a:off x="12976888" y="5097359"/>
            <a:ext cx="4884569" cy="4385624"/>
          </a:xfrm>
          <a:prstGeom prst="rect">
            <a:avLst/>
          </a:prstGeom>
        </p:spPr>
        <p:txBody>
          <a:bodyPr wrap="square" lIns="0" tIns="0" rIns="0" bIns="0" rtlCol="0" anchor="t">
            <a:spAutoFit/>
          </a:bodyPr>
          <a:lstStyle/>
          <a:p>
            <a:pPr algn="l">
              <a:lnSpc>
                <a:spcPts val="2931"/>
              </a:lnSpc>
            </a:pPr>
            <a:r>
              <a:rPr lang="en-US" sz="2800" dirty="0">
                <a:solidFill>
                  <a:srgbClr val="000000"/>
                </a:solidFill>
                <a:latin typeface="Georgia" panose="02040502050405020303" pitchFamily="18" charset="0"/>
                <a:ea typeface="Montserrat Medium"/>
                <a:cs typeface="Montserrat Medium"/>
                <a:sym typeface="Montserrat Medium"/>
              </a:rPr>
              <a:t>Dans les entreprises actuelles au moins </a:t>
            </a:r>
            <a:r>
              <a:rPr lang="en-US" sz="2800" dirty="0">
                <a:solidFill>
                  <a:srgbClr val="000000"/>
                </a:solidFill>
                <a:latin typeface="Georgia" panose="02040502050405020303" pitchFamily="18" charset="0"/>
                <a:ea typeface="Montserrat Bold"/>
                <a:cs typeface="Montserrat Bold"/>
                <a:sym typeface="Montserrat Bold"/>
              </a:rPr>
              <a:t>10%</a:t>
            </a:r>
            <a:r>
              <a:rPr lang="en-US" sz="2800" dirty="0">
                <a:solidFill>
                  <a:srgbClr val="000000"/>
                </a:solidFill>
                <a:latin typeface="Georgia" panose="02040502050405020303" pitchFamily="18" charset="0"/>
                <a:ea typeface="Montserrat Medium"/>
                <a:cs typeface="Montserrat Medium"/>
                <a:sym typeface="Montserrat Medium"/>
              </a:rPr>
              <a:t> chiffrent </a:t>
            </a:r>
            <a:r>
              <a:rPr lang="en-US" sz="2800" dirty="0">
                <a:solidFill>
                  <a:srgbClr val="000000"/>
                </a:solidFill>
                <a:latin typeface="Georgia" panose="02040502050405020303" pitchFamily="18" charset="0"/>
                <a:ea typeface="Montserrat Bold"/>
                <a:cs typeface="Montserrat Bold"/>
                <a:sym typeface="Montserrat Bold"/>
              </a:rPr>
              <a:t>80%</a:t>
            </a:r>
            <a:r>
              <a:rPr lang="en-US" sz="2800" dirty="0">
                <a:solidFill>
                  <a:srgbClr val="000000"/>
                </a:solidFill>
                <a:latin typeface="Georgia" panose="02040502050405020303" pitchFamily="18" charset="0"/>
                <a:ea typeface="Montserrat Medium"/>
                <a:cs typeface="Montserrat Medium"/>
                <a:sym typeface="Montserrat Medium"/>
              </a:rPr>
              <a:t> de leurs données sensibles dans le cloud, et cela donc laisse une grande partie des information exposées. Et aussi les chiffrent dise que plus de la moitié des organisations ont une confiance faible ou Moyenne dans leur capacité a sécurisé des données.</a:t>
            </a:r>
          </a:p>
          <a:p>
            <a:pPr algn="l">
              <a:lnSpc>
                <a:spcPts val="2175"/>
              </a:lnSpc>
            </a:pPr>
            <a:endParaRPr lang="en-US" sz="2800" dirty="0">
              <a:solidFill>
                <a:srgbClr val="000000"/>
              </a:solidFill>
              <a:latin typeface="Georgia" panose="02040502050405020303" pitchFamily="18" charset="0"/>
              <a:ea typeface="Montserrat Medium"/>
              <a:cs typeface="Montserrat Medium"/>
              <a:sym typeface="Montserrat Medium"/>
            </a:endParaRPr>
          </a:p>
        </p:txBody>
      </p:sp>
      <p:sp>
        <p:nvSpPr>
          <p:cNvPr id="22" name="TextBox 22"/>
          <p:cNvSpPr txBox="1"/>
          <p:nvPr/>
        </p:nvSpPr>
        <p:spPr>
          <a:xfrm>
            <a:off x="808825" y="1395654"/>
            <a:ext cx="12351830" cy="1302812"/>
          </a:xfrm>
          <a:prstGeom prst="rect">
            <a:avLst/>
          </a:prstGeom>
        </p:spPr>
        <p:txBody>
          <a:bodyPr lIns="0" tIns="0" rIns="0" bIns="0" rtlCol="0" anchor="t">
            <a:spAutoFit/>
          </a:bodyPr>
          <a:lstStyle/>
          <a:p>
            <a:pPr algn="l">
              <a:lnSpc>
                <a:spcPts val="4904"/>
              </a:lnSpc>
            </a:pPr>
            <a:r>
              <a:rPr lang="en-US" sz="5510" b="1" dirty="0">
                <a:solidFill>
                  <a:srgbClr val="00B050"/>
                </a:solidFill>
                <a:latin typeface="Georgia" panose="02040502050405020303" pitchFamily="18" charset="0"/>
                <a:ea typeface="Montserrat Semi-Bold"/>
                <a:cs typeface="Montserrat Semi-Bold"/>
                <a:sym typeface="Montserrat Semi-Bold"/>
              </a:rPr>
              <a:t>I.3 Quelques chiffres clés:</a:t>
            </a:r>
          </a:p>
          <a:p>
            <a:pPr algn="l">
              <a:lnSpc>
                <a:spcPts val="4904"/>
              </a:lnSpc>
            </a:pPr>
            <a:endParaRPr lang="en-US" sz="5510" b="1" dirty="0">
              <a:solidFill>
                <a:srgbClr val="00B050"/>
              </a:solidFill>
              <a:latin typeface="Georgia" panose="02040502050405020303" pitchFamily="18" charset="0"/>
              <a:ea typeface="Montserrat Semi-Bold"/>
              <a:cs typeface="Montserrat Semi-Bold"/>
              <a:sym typeface="Montserrat Semi-Bold"/>
            </a:endParaRPr>
          </a:p>
        </p:txBody>
      </p:sp>
      <p:grpSp>
        <p:nvGrpSpPr>
          <p:cNvPr id="23" name="Group 23"/>
          <p:cNvGrpSpPr/>
          <p:nvPr/>
        </p:nvGrpSpPr>
        <p:grpSpPr>
          <a:xfrm>
            <a:off x="1786681" y="3807979"/>
            <a:ext cx="4243557" cy="600679"/>
            <a:chOff x="0" y="0"/>
            <a:chExt cx="1117645" cy="158203"/>
          </a:xfrm>
        </p:grpSpPr>
        <p:sp>
          <p:nvSpPr>
            <p:cNvPr id="24" name="Freeform 24"/>
            <p:cNvSpPr/>
            <p:nvPr/>
          </p:nvSpPr>
          <p:spPr>
            <a:xfrm>
              <a:off x="0" y="0"/>
              <a:ext cx="1117645" cy="158203"/>
            </a:xfrm>
            <a:custGeom>
              <a:avLst/>
              <a:gdLst/>
              <a:ahLst/>
              <a:cxnLst/>
              <a:rect l="l" t="t" r="r" b="b"/>
              <a:pathLst>
                <a:path w="1117645" h="158203">
                  <a:moveTo>
                    <a:pt x="0" y="0"/>
                  </a:moveTo>
                  <a:lnTo>
                    <a:pt x="1117645" y="0"/>
                  </a:lnTo>
                  <a:lnTo>
                    <a:pt x="1117645"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25" name="TextBox 25"/>
            <p:cNvSpPr txBox="1"/>
            <p:nvPr/>
          </p:nvSpPr>
          <p:spPr>
            <a:xfrm>
              <a:off x="0" y="-38100"/>
              <a:ext cx="1117645"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26" name="Group 26"/>
          <p:cNvGrpSpPr/>
          <p:nvPr/>
        </p:nvGrpSpPr>
        <p:grpSpPr>
          <a:xfrm>
            <a:off x="7401584" y="3807979"/>
            <a:ext cx="4243557" cy="600679"/>
            <a:chOff x="0" y="0"/>
            <a:chExt cx="1117645" cy="158203"/>
          </a:xfrm>
        </p:grpSpPr>
        <p:sp>
          <p:nvSpPr>
            <p:cNvPr id="27" name="Freeform 27"/>
            <p:cNvSpPr/>
            <p:nvPr/>
          </p:nvSpPr>
          <p:spPr>
            <a:xfrm>
              <a:off x="0" y="0"/>
              <a:ext cx="1117645" cy="158203"/>
            </a:xfrm>
            <a:custGeom>
              <a:avLst/>
              <a:gdLst/>
              <a:ahLst/>
              <a:cxnLst/>
              <a:rect l="l" t="t" r="r" b="b"/>
              <a:pathLst>
                <a:path w="1117645" h="158203">
                  <a:moveTo>
                    <a:pt x="0" y="0"/>
                  </a:moveTo>
                  <a:lnTo>
                    <a:pt x="1117645" y="0"/>
                  </a:lnTo>
                  <a:lnTo>
                    <a:pt x="1117645"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28" name="TextBox 28"/>
            <p:cNvSpPr txBox="1"/>
            <p:nvPr/>
          </p:nvSpPr>
          <p:spPr>
            <a:xfrm>
              <a:off x="0" y="-38100"/>
              <a:ext cx="1117645"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29" name="Group 29"/>
          <p:cNvGrpSpPr/>
          <p:nvPr/>
        </p:nvGrpSpPr>
        <p:grpSpPr>
          <a:xfrm>
            <a:off x="13016741" y="3807979"/>
            <a:ext cx="4243557" cy="600679"/>
            <a:chOff x="0" y="0"/>
            <a:chExt cx="1117645" cy="158203"/>
          </a:xfrm>
        </p:grpSpPr>
        <p:sp>
          <p:nvSpPr>
            <p:cNvPr id="30" name="Freeform 30"/>
            <p:cNvSpPr/>
            <p:nvPr/>
          </p:nvSpPr>
          <p:spPr>
            <a:xfrm>
              <a:off x="0" y="0"/>
              <a:ext cx="1117645" cy="158203"/>
            </a:xfrm>
            <a:custGeom>
              <a:avLst/>
              <a:gdLst/>
              <a:ahLst/>
              <a:cxnLst/>
              <a:rect l="l" t="t" r="r" b="b"/>
              <a:pathLst>
                <a:path w="1117645" h="158203">
                  <a:moveTo>
                    <a:pt x="0" y="0"/>
                  </a:moveTo>
                  <a:lnTo>
                    <a:pt x="1117645" y="0"/>
                  </a:lnTo>
                  <a:lnTo>
                    <a:pt x="1117645"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31" name="TextBox 31"/>
            <p:cNvSpPr txBox="1"/>
            <p:nvPr/>
          </p:nvSpPr>
          <p:spPr>
            <a:xfrm>
              <a:off x="0" y="-38100"/>
              <a:ext cx="1117645"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32" name="TextBox 32"/>
          <p:cNvSpPr txBox="1"/>
          <p:nvPr/>
        </p:nvSpPr>
        <p:spPr>
          <a:xfrm>
            <a:off x="1978484" y="3798454"/>
            <a:ext cx="4502105"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Croissance du marché</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3" name="TextBox 33"/>
          <p:cNvSpPr txBox="1"/>
          <p:nvPr/>
        </p:nvSpPr>
        <p:spPr>
          <a:xfrm>
            <a:off x="7667221" y="3798454"/>
            <a:ext cx="4502105"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Défis majeurs</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4" name="TextBox 34"/>
          <p:cNvSpPr txBox="1"/>
          <p:nvPr/>
        </p:nvSpPr>
        <p:spPr>
          <a:xfrm>
            <a:off x="13160656" y="3798454"/>
            <a:ext cx="4502105"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Chiffres liés à la sécurité</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
        <p:nvSpPr>
          <p:cNvPr id="35" name="TextBox 10">
            <a:extLst>
              <a:ext uri="{FF2B5EF4-FFF2-40B4-BE49-F238E27FC236}">
                <a16:creationId xmlns:a16="http://schemas.microsoft.com/office/drawing/2014/main" id="{DAECEF49-95E4-6F49-3A46-3B0FACCD1C24}"/>
              </a:ext>
            </a:extLst>
          </p:cNvPr>
          <p:cNvSpPr txBox="1"/>
          <p:nvPr/>
        </p:nvSpPr>
        <p:spPr>
          <a:xfrm>
            <a:off x="957214" y="344300"/>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182515" y="4970306"/>
            <a:ext cx="5451889" cy="3359574"/>
          </a:xfrm>
          <a:prstGeom prst="rect">
            <a:avLst/>
          </a:prstGeom>
        </p:spPr>
        <p:txBody>
          <a:bodyPr lIns="0" tIns="0" rIns="0" bIns="0" rtlCol="0" anchor="t">
            <a:spAutoFit/>
          </a:bodyPr>
          <a:lstStyle/>
          <a:p>
            <a:pPr algn="l">
              <a:lnSpc>
                <a:spcPts val="3939"/>
              </a:lnSpc>
            </a:pPr>
            <a:r>
              <a:rPr lang="en-US" sz="3126" dirty="0">
                <a:solidFill>
                  <a:srgbClr val="000000"/>
                </a:solidFill>
                <a:latin typeface="Montserrat Medium"/>
                <a:ea typeface="Montserrat Medium"/>
                <a:cs typeface="Montserrat Medium"/>
                <a:sym typeface="Montserrat Medium"/>
              </a:rPr>
              <a:t>Les systèmes basés sur le Machine Learning peuvent générer des alertes non importants ou même manquer des menaces critiques.</a:t>
            </a:r>
          </a:p>
          <a:p>
            <a:pPr algn="l">
              <a:lnSpc>
                <a:spcPts val="2679"/>
              </a:lnSpc>
            </a:pPr>
            <a:endParaRPr lang="en-US" sz="3126" b="1" dirty="0">
              <a:solidFill>
                <a:srgbClr val="000000"/>
              </a:solidFill>
              <a:latin typeface="Montserrat Medium"/>
              <a:ea typeface="Montserrat Medium"/>
              <a:cs typeface="Montserrat Medium"/>
              <a:sym typeface="Montserrat Medium"/>
            </a:endParaRPr>
          </a:p>
        </p:txBody>
      </p:sp>
      <p:sp>
        <p:nvSpPr>
          <p:cNvPr id="11" name="TextBox 11"/>
          <p:cNvSpPr txBox="1"/>
          <p:nvPr/>
        </p:nvSpPr>
        <p:spPr>
          <a:xfrm>
            <a:off x="6994047" y="4970306"/>
            <a:ext cx="5058631" cy="3378810"/>
          </a:xfrm>
          <a:prstGeom prst="rect">
            <a:avLst/>
          </a:prstGeom>
        </p:spPr>
        <p:txBody>
          <a:bodyPr lIns="0" tIns="0" rIns="0" bIns="0" rtlCol="0" anchor="t">
            <a:spAutoFit/>
          </a:bodyPr>
          <a:lstStyle/>
          <a:p>
            <a:pPr algn="l">
              <a:lnSpc>
                <a:spcPts val="3939"/>
              </a:lnSpc>
            </a:pPr>
            <a:r>
              <a:rPr lang="en-US" sz="3126" dirty="0">
                <a:solidFill>
                  <a:srgbClr val="000000"/>
                </a:solidFill>
                <a:latin typeface="Montserrat Medium"/>
                <a:ea typeface="Montserrat Medium"/>
                <a:cs typeface="Montserrat Medium"/>
                <a:sym typeface="Montserrat Medium"/>
              </a:rPr>
              <a:t>Pour les entreprises développer, déployer et maintenir des de sécurité avancées représente une charge financière importante.</a:t>
            </a:r>
          </a:p>
          <a:p>
            <a:pPr algn="l">
              <a:lnSpc>
                <a:spcPts val="2931"/>
              </a:lnSpc>
            </a:pPr>
            <a:endParaRPr lang="en-US" sz="3126" dirty="0">
              <a:solidFill>
                <a:srgbClr val="000000"/>
              </a:solidFill>
              <a:latin typeface="Montserrat Medium"/>
              <a:ea typeface="Montserrat Medium"/>
              <a:cs typeface="Montserrat Medium"/>
              <a:sym typeface="Montserrat Medium"/>
            </a:endParaRPr>
          </a:p>
        </p:txBody>
      </p:sp>
      <p:sp>
        <p:nvSpPr>
          <p:cNvPr id="12" name="TextBox 12"/>
          <p:cNvSpPr txBox="1"/>
          <p:nvPr/>
        </p:nvSpPr>
        <p:spPr>
          <a:xfrm>
            <a:off x="12314043" y="4970306"/>
            <a:ext cx="5973957" cy="2811347"/>
          </a:xfrm>
          <a:prstGeom prst="rect">
            <a:avLst/>
          </a:prstGeom>
        </p:spPr>
        <p:txBody>
          <a:bodyPr lIns="0" tIns="0" rIns="0" bIns="0" rtlCol="0" anchor="t">
            <a:spAutoFit/>
          </a:bodyPr>
          <a:lstStyle/>
          <a:p>
            <a:pPr algn="l">
              <a:lnSpc>
                <a:spcPts val="3939"/>
              </a:lnSpc>
            </a:pPr>
            <a:r>
              <a:rPr lang="en-US" sz="3126" dirty="0">
                <a:solidFill>
                  <a:srgbClr val="000000"/>
                </a:solidFill>
                <a:latin typeface="Montserrat Medium"/>
                <a:ea typeface="Montserrat Medium"/>
                <a:cs typeface="Montserrat Medium"/>
                <a:sym typeface="Montserrat Medium"/>
              </a:rPr>
              <a:t>Par exemple la gestion des environnements multicloud (AWS, Azure, Google Cloud) rend difficile l’intégration des solutions de sécurité.</a:t>
            </a:r>
          </a:p>
          <a:p>
            <a:pPr algn="l">
              <a:lnSpc>
                <a:spcPts val="2175"/>
              </a:lnSpc>
            </a:pPr>
            <a:endParaRPr lang="en-US" sz="3126" dirty="0">
              <a:solidFill>
                <a:srgbClr val="000000"/>
              </a:solidFill>
              <a:latin typeface="Montserrat Medium"/>
              <a:ea typeface="Montserrat Medium"/>
              <a:cs typeface="Montserrat Medium"/>
              <a:sym typeface="Montserrat Medium"/>
            </a:endParaRPr>
          </a:p>
        </p:txBody>
      </p:sp>
      <p:sp>
        <p:nvSpPr>
          <p:cNvPr id="13" name="TextBox 13"/>
          <p:cNvSpPr txBox="1"/>
          <p:nvPr/>
        </p:nvSpPr>
        <p:spPr>
          <a:xfrm>
            <a:off x="765171" y="1458945"/>
            <a:ext cx="12351830" cy="1302812"/>
          </a:xfrm>
          <a:prstGeom prst="rect">
            <a:avLst/>
          </a:prstGeom>
        </p:spPr>
        <p:txBody>
          <a:bodyPr lIns="0" tIns="0" rIns="0" bIns="0" rtlCol="0" anchor="t">
            <a:spAutoFit/>
          </a:bodyPr>
          <a:lstStyle/>
          <a:p>
            <a:pPr algn="l">
              <a:lnSpc>
                <a:spcPts val="4904"/>
              </a:lnSpc>
            </a:pPr>
            <a:r>
              <a:rPr lang="en-US" sz="5510" b="1" dirty="0">
                <a:solidFill>
                  <a:srgbClr val="00B050"/>
                </a:solidFill>
                <a:latin typeface="Montserrat Semi-Bold"/>
                <a:ea typeface="Montserrat Semi-Bold"/>
                <a:cs typeface="Montserrat Semi-Bold"/>
                <a:sym typeface="Montserrat Semi-Bold"/>
              </a:rPr>
              <a:t>I.4 Quelques problématiques</a:t>
            </a:r>
          </a:p>
          <a:p>
            <a:pPr algn="l">
              <a:lnSpc>
                <a:spcPts val="4904"/>
              </a:lnSpc>
            </a:pPr>
            <a:endParaRPr lang="en-US" sz="5510" b="1" dirty="0">
              <a:solidFill>
                <a:srgbClr val="00B050"/>
              </a:solidFill>
              <a:latin typeface="Montserrat Semi-Bold"/>
              <a:ea typeface="Montserrat Semi-Bold"/>
              <a:cs typeface="Montserrat Semi-Bold"/>
              <a:sym typeface="Montserrat Semi-Bold"/>
            </a:endParaRPr>
          </a:p>
        </p:txBody>
      </p:sp>
      <p:grpSp>
        <p:nvGrpSpPr>
          <p:cNvPr id="14" name="Group 14"/>
          <p:cNvGrpSpPr/>
          <p:nvPr/>
        </p:nvGrpSpPr>
        <p:grpSpPr>
          <a:xfrm>
            <a:off x="1786681" y="3807979"/>
            <a:ext cx="4243557" cy="600679"/>
            <a:chOff x="0" y="0"/>
            <a:chExt cx="1117645" cy="158203"/>
          </a:xfrm>
        </p:grpSpPr>
        <p:sp>
          <p:nvSpPr>
            <p:cNvPr id="15" name="Freeform 15"/>
            <p:cNvSpPr/>
            <p:nvPr/>
          </p:nvSpPr>
          <p:spPr>
            <a:xfrm>
              <a:off x="0" y="0"/>
              <a:ext cx="1117645" cy="158203"/>
            </a:xfrm>
            <a:custGeom>
              <a:avLst/>
              <a:gdLst/>
              <a:ahLst/>
              <a:cxnLst/>
              <a:rect l="l" t="t" r="r" b="b"/>
              <a:pathLst>
                <a:path w="1117645" h="158203">
                  <a:moveTo>
                    <a:pt x="0" y="0"/>
                  </a:moveTo>
                  <a:lnTo>
                    <a:pt x="1117645" y="0"/>
                  </a:lnTo>
                  <a:lnTo>
                    <a:pt x="1117645"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6" name="TextBox 16"/>
            <p:cNvSpPr txBox="1"/>
            <p:nvPr/>
          </p:nvSpPr>
          <p:spPr>
            <a:xfrm>
              <a:off x="0" y="-38100"/>
              <a:ext cx="1117645" cy="196303"/>
            </a:xfrm>
            <a:prstGeom prst="rect">
              <a:avLst/>
            </a:prstGeom>
          </p:spPr>
          <p:txBody>
            <a:bodyPr lIns="50800" tIns="50800" rIns="50800" bIns="50800" rtlCol="0" anchor="ctr"/>
            <a:lstStyle/>
            <a:p>
              <a:pPr algn="ctr">
                <a:lnSpc>
                  <a:spcPts val="2199"/>
                </a:lnSpc>
              </a:pPr>
              <a:endParaRPr dirty="0"/>
            </a:p>
          </p:txBody>
        </p:sp>
      </p:grpSp>
      <p:grpSp>
        <p:nvGrpSpPr>
          <p:cNvPr id="17" name="Group 17"/>
          <p:cNvGrpSpPr/>
          <p:nvPr/>
        </p:nvGrpSpPr>
        <p:grpSpPr>
          <a:xfrm>
            <a:off x="7401584" y="3807979"/>
            <a:ext cx="4243557" cy="954634"/>
            <a:chOff x="0" y="0"/>
            <a:chExt cx="1117645" cy="251426"/>
          </a:xfrm>
        </p:grpSpPr>
        <p:sp>
          <p:nvSpPr>
            <p:cNvPr id="18" name="Freeform 18"/>
            <p:cNvSpPr/>
            <p:nvPr/>
          </p:nvSpPr>
          <p:spPr>
            <a:xfrm>
              <a:off x="0" y="0"/>
              <a:ext cx="1117645" cy="251426"/>
            </a:xfrm>
            <a:custGeom>
              <a:avLst/>
              <a:gdLst/>
              <a:ahLst/>
              <a:cxnLst/>
              <a:rect l="l" t="t" r="r" b="b"/>
              <a:pathLst>
                <a:path w="1117645" h="251426">
                  <a:moveTo>
                    <a:pt x="0" y="0"/>
                  </a:moveTo>
                  <a:lnTo>
                    <a:pt x="1117645" y="0"/>
                  </a:lnTo>
                  <a:lnTo>
                    <a:pt x="1117645" y="251426"/>
                  </a:lnTo>
                  <a:lnTo>
                    <a:pt x="0" y="251426"/>
                  </a:lnTo>
                  <a:close/>
                </a:path>
              </a:pathLst>
            </a:custGeom>
            <a:gradFill rotWithShape="1">
              <a:gsLst>
                <a:gs pos="0">
                  <a:srgbClr val="006CCD">
                    <a:alpha val="100000"/>
                  </a:srgbClr>
                </a:gs>
                <a:gs pos="100000">
                  <a:srgbClr val="041D57">
                    <a:alpha val="100000"/>
                  </a:srgbClr>
                </a:gs>
              </a:gsLst>
              <a:lin ang="0"/>
            </a:gradFill>
          </p:spPr>
        </p:sp>
        <p:sp>
          <p:nvSpPr>
            <p:cNvPr id="19" name="TextBox 19"/>
            <p:cNvSpPr txBox="1"/>
            <p:nvPr/>
          </p:nvSpPr>
          <p:spPr>
            <a:xfrm>
              <a:off x="0" y="-38100"/>
              <a:ext cx="1117645" cy="289526"/>
            </a:xfrm>
            <a:prstGeom prst="rect">
              <a:avLst/>
            </a:prstGeom>
          </p:spPr>
          <p:txBody>
            <a:bodyPr lIns="50800" tIns="50800" rIns="50800" bIns="50800" rtlCol="0" anchor="ctr"/>
            <a:lstStyle/>
            <a:p>
              <a:pPr algn="ctr">
                <a:lnSpc>
                  <a:spcPts val="2199"/>
                </a:lnSpc>
              </a:pPr>
              <a:endParaRPr dirty="0"/>
            </a:p>
          </p:txBody>
        </p:sp>
      </p:grpSp>
      <p:grpSp>
        <p:nvGrpSpPr>
          <p:cNvPr id="20" name="Group 20"/>
          <p:cNvGrpSpPr/>
          <p:nvPr/>
        </p:nvGrpSpPr>
        <p:grpSpPr>
          <a:xfrm>
            <a:off x="13016741" y="3807979"/>
            <a:ext cx="4243557" cy="954634"/>
            <a:chOff x="0" y="0"/>
            <a:chExt cx="1117645" cy="251426"/>
          </a:xfrm>
        </p:grpSpPr>
        <p:sp>
          <p:nvSpPr>
            <p:cNvPr id="21" name="Freeform 21"/>
            <p:cNvSpPr/>
            <p:nvPr/>
          </p:nvSpPr>
          <p:spPr>
            <a:xfrm>
              <a:off x="0" y="0"/>
              <a:ext cx="1117645" cy="251426"/>
            </a:xfrm>
            <a:custGeom>
              <a:avLst/>
              <a:gdLst/>
              <a:ahLst/>
              <a:cxnLst/>
              <a:rect l="l" t="t" r="r" b="b"/>
              <a:pathLst>
                <a:path w="1117645" h="251426">
                  <a:moveTo>
                    <a:pt x="0" y="0"/>
                  </a:moveTo>
                  <a:lnTo>
                    <a:pt x="1117645" y="0"/>
                  </a:lnTo>
                  <a:lnTo>
                    <a:pt x="1117645" y="251426"/>
                  </a:lnTo>
                  <a:lnTo>
                    <a:pt x="0" y="251426"/>
                  </a:lnTo>
                  <a:close/>
                </a:path>
              </a:pathLst>
            </a:custGeom>
            <a:gradFill rotWithShape="1">
              <a:gsLst>
                <a:gs pos="0">
                  <a:srgbClr val="006CCD">
                    <a:alpha val="100000"/>
                  </a:srgbClr>
                </a:gs>
                <a:gs pos="100000">
                  <a:srgbClr val="041D57">
                    <a:alpha val="100000"/>
                  </a:srgbClr>
                </a:gs>
              </a:gsLst>
              <a:lin ang="0"/>
            </a:gradFill>
          </p:spPr>
        </p:sp>
        <p:sp>
          <p:nvSpPr>
            <p:cNvPr id="22" name="TextBox 22"/>
            <p:cNvSpPr txBox="1"/>
            <p:nvPr/>
          </p:nvSpPr>
          <p:spPr>
            <a:xfrm>
              <a:off x="0" y="-38100"/>
              <a:ext cx="1117645" cy="289526"/>
            </a:xfrm>
            <a:prstGeom prst="rect">
              <a:avLst/>
            </a:prstGeom>
          </p:spPr>
          <p:txBody>
            <a:bodyPr lIns="50800" tIns="50800" rIns="50800" bIns="50800" rtlCol="0" anchor="ctr"/>
            <a:lstStyle/>
            <a:p>
              <a:pPr algn="ctr">
                <a:lnSpc>
                  <a:spcPts val="2199"/>
                </a:lnSpc>
              </a:pPr>
              <a:endParaRPr dirty="0"/>
            </a:p>
          </p:txBody>
        </p:sp>
      </p:grpSp>
      <p:sp>
        <p:nvSpPr>
          <p:cNvPr id="23" name="TextBox 23"/>
          <p:cNvSpPr txBox="1"/>
          <p:nvPr/>
        </p:nvSpPr>
        <p:spPr>
          <a:xfrm>
            <a:off x="1978484" y="3798454"/>
            <a:ext cx="4502105"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Montserrat Bold"/>
                <a:ea typeface="Montserrat Bold"/>
                <a:cs typeface="Montserrat Bold"/>
                <a:sym typeface="Montserrat Bold"/>
              </a:rPr>
              <a:t>Faux positifs et négatifs </a:t>
            </a:r>
          </a:p>
          <a:p>
            <a:pPr algn="l">
              <a:lnSpc>
                <a:spcPts val="3151"/>
              </a:lnSpc>
            </a:pPr>
            <a:endParaRPr lang="en-US" sz="2501" b="1" dirty="0">
              <a:solidFill>
                <a:srgbClr val="FFFFFF"/>
              </a:solidFill>
              <a:latin typeface="Montserrat Bold"/>
              <a:ea typeface="Montserrat Bold"/>
              <a:cs typeface="Montserrat Bold"/>
              <a:sym typeface="Montserrat Bold"/>
            </a:endParaRPr>
          </a:p>
        </p:txBody>
      </p:sp>
      <p:sp>
        <p:nvSpPr>
          <p:cNvPr id="24" name="TextBox 24"/>
          <p:cNvSpPr txBox="1"/>
          <p:nvPr/>
        </p:nvSpPr>
        <p:spPr>
          <a:xfrm>
            <a:off x="7497612" y="3798454"/>
            <a:ext cx="4502105" cy="1190903"/>
          </a:xfrm>
          <a:prstGeom prst="rect">
            <a:avLst/>
          </a:prstGeom>
        </p:spPr>
        <p:txBody>
          <a:bodyPr lIns="0" tIns="0" rIns="0" bIns="0" rtlCol="0" anchor="t">
            <a:spAutoFit/>
          </a:bodyPr>
          <a:lstStyle/>
          <a:p>
            <a:pPr algn="l">
              <a:lnSpc>
                <a:spcPts val="3151"/>
              </a:lnSpc>
            </a:pPr>
            <a:r>
              <a:rPr lang="en-US" sz="2501" b="1" dirty="0">
                <a:solidFill>
                  <a:srgbClr val="FFFFFF"/>
                </a:solidFill>
                <a:latin typeface="Montserrat Bold"/>
                <a:ea typeface="Montserrat Bold"/>
                <a:cs typeface="Montserrat Bold"/>
                <a:sym typeface="Montserrat Bold"/>
              </a:rPr>
              <a:t>Couts associés à la sécurité</a:t>
            </a:r>
          </a:p>
          <a:p>
            <a:pPr algn="l">
              <a:lnSpc>
                <a:spcPts val="3151"/>
              </a:lnSpc>
            </a:pPr>
            <a:endParaRPr lang="en-US" sz="2501" b="1" dirty="0">
              <a:solidFill>
                <a:srgbClr val="FFFFFF"/>
              </a:solidFill>
              <a:latin typeface="Montserrat Bold"/>
              <a:ea typeface="Montserrat Bold"/>
              <a:cs typeface="Montserrat Bold"/>
              <a:sym typeface="Montserrat Bold"/>
            </a:endParaRPr>
          </a:p>
        </p:txBody>
      </p:sp>
      <p:sp>
        <p:nvSpPr>
          <p:cNvPr id="25" name="TextBox 25"/>
          <p:cNvSpPr txBox="1"/>
          <p:nvPr/>
        </p:nvSpPr>
        <p:spPr>
          <a:xfrm>
            <a:off x="13185258" y="3885155"/>
            <a:ext cx="4502105" cy="1591049"/>
          </a:xfrm>
          <a:prstGeom prst="rect">
            <a:avLst/>
          </a:prstGeom>
        </p:spPr>
        <p:txBody>
          <a:bodyPr lIns="0" tIns="0" rIns="0" bIns="0" rtlCol="0" anchor="t">
            <a:spAutoFit/>
          </a:bodyPr>
          <a:lstStyle/>
          <a:p>
            <a:pPr algn="l">
              <a:lnSpc>
                <a:spcPts val="3151"/>
              </a:lnSpc>
            </a:pPr>
            <a:r>
              <a:rPr lang="en-US" sz="2501" b="1" dirty="0">
                <a:solidFill>
                  <a:srgbClr val="FFFFFF"/>
                </a:solidFill>
                <a:latin typeface="Montserrat Bold"/>
                <a:ea typeface="Montserrat Bold"/>
                <a:cs typeface="Montserrat Bold"/>
                <a:sym typeface="Montserrat Bold"/>
              </a:rPr>
              <a:t>Complexité des environnements cloud</a:t>
            </a:r>
          </a:p>
          <a:p>
            <a:pPr algn="l">
              <a:lnSpc>
                <a:spcPts val="3151"/>
              </a:lnSpc>
            </a:pPr>
            <a:endParaRPr lang="en-US" sz="2501" b="1" dirty="0">
              <a:solidFill>
                <a:srgbClr val="FFFFFF"/>
              </a:solidFill>
              <a:latin typeface="Montserrat Bold"/>
              <a:ea typeface="Montserrat Bold"/>
              <a:cs typeface="Montserrat Bold"/>
              <a:sym typeface="Montserrat Bold"/>
            </a:endParaRPr>
          </a:p>
          <a:p>
            <a:pPr algn="l">
              <a:lnSpc>
                <a:spcPts val="3151"/>
              </a:lnSpc>
            </a:pPr>
            <a:endParaRPr lang="en-US" sz="2501" b="1" dirty="0">
              <a:solidFill>
                <a:srgbClr val="FFFFFF"/>
              </a:solidFill>
              <a:latin typeface="Montserrat Bold"/>
              <a:ea typeface="Montserrat Bold"/>
              <a:cs typeface="Montserrat Bold"/>
              <a:sym typeface="Montserrat Bold"/>
            </a:endParaRPr>
          </a:p>
        </p:txBody>
      </p:sp>
      <p:grpSp>
        <p:nvGrpSpPr>
          <p:cNvPr id="26" name="Group 26"/>
          <p:cNvGrpSpPr/>
          <p:nvPr/>
        </p:nvGrpSpPr>
        <p:grpSpPr>
          <a:xfrm>
            <a:off x="1028700" y="3865489"/>
            <a:ext cx="485658" cy="48565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p>
          </p:txBody>
        </p:sp>
      </p:grpSp>
      <p:grpSp>
        <p:nvGrpSpPr>
          <p:cNvPr id="29" name="Group 29"/>
          <p:cNvGrpSpPr/>
          <p:nvPr/>
        </p:nvGrpSpPr>
        <p:grpSpPr>
          <a:xfrm>
            <a:off x="6698258" y="3865489"/>
            <a:ext cx="485658" cy="48565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p>
          </p:txBody>
        </p:sp>
      </p:grpSp>
      <p:grpSp>
        <p:nvGrpSpPr>
          <p:cNvPr id="32" name="Group 32"/>
          <p:cNvGrpSpPr/>
          <p:nvPr/>
        </p:nvGrpSpPr>
        <p:grpSpPr>
          <a:xfrm>
            <a:off x="12314043" y="3865489"/>
            <a:ext cx="485658" cy="48565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p>
          </p:txBody>
        </p:sp>
      </p:grpSp>
      <p:sp>
        <p:nvSpPr>
          <p:cNvPr id="35" name="TextBox 10">
            <a:extLst>
              <a:ext uri="{FF2B5EF4-FFF2-40B4-BE49-F238E27FC236}">
                <a16:creationId xmlns:a16="http://schemas.microsoft.com/office/drawing/2014/main" id="{8C9A640D-6B89-9C12-FCB9-76BC6F0E74AA}"/>
              </a:ext>
            </a:extLst>
          </p:cNvPr>
          <p:cNvSpPr txBox="1"/>
          <p:nvPr/>
        </p:nvSpPr>
        <p:spPr>
          <a:xfrm>
            <a:off x="744277" y="269176"/>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65171" y="1458945"/>
            <a:ext cx="12351830" cy="1302812"/>
          </a:xfrm>
          <a:prstGeom prst="rect">
            <a:avLst/>
          </a:prstGeom>
        </p:spPr>
        <p:txBody>
          <a:bodyPr lIns="0" tIns="0" rIns="0" bIns="0" rtlCol="0" anchor="t">
            <a:spAutoFit/>
          </a:bodyPr>
          <a:lstStyle/>
          <a:p>
            <a:pPr algn="l">
              <a:lnSpc>
                <a:spcPts val="4904"/>
              </a:lnSpc>
            </a:pPr>
            <a:r>
              <a:rPr lang="en-US" sz="5510" b="1" dirty="0">
                <a:solidFill>
                  <a:srgbClr val="00B050"/>
                </a:solidFill>
                <a:latin typeface="Georgia" panose="02040502050405020303" pitchFamily="18" charset="0"/>
                <a:ea typeface="Montserrat Semi-Bold"/>
                <a:cs typeface="Montserrat Semi-Bold"/>
                <a:sym typeface="Montserrat Semi-Bold"/>
              </a:rPr>
              <a:t>I.5 Intérêt de RO dans ce domaine</a:t>
            </a:r>
          </a:p>
          <a:p>
            <a:pPr algn="l">
              <a:lnSpc>
                <a:spcPts val="4904"/>
              </a:lnSpc>
            </a:pPr>
            <a:endParaRPr lang="en-US" sz="5510" b="1" dirty="0">
              <a:solidFill>
                <a:srgbClr val="00B050"/>
              </a:solidFill>
              <a:latin typeface="Georgia" panose="02040502050405020303" pitchFamily="18" charset="0"/>
              <a:ea typeface="Montserrat Semi-Bold"/>
              <a:cs typeface="Montserrat Semi-Bold"/>
              <a:sym typeface="Montserrat Semi-Bold"/>
            </a:endParaRPr>
          </a:p>
        </p:txBody>
      </p:sp>
      <p:sp>
        <p:nvSpPr>
          <p:cNvPr id="11" name="TextBox 11"/>
          <p:cNvSpPr txBox="1"/>
          <p:nvPr/>
        </p:nvSpPr>
        <p:spPr>
          <a:xfrm>
            <a:off x="765171" y="2747340"/>
            <a:ext cx="17461031" cy="5601342"/>
          </a:xfrm>
          <a:prstGeom prst="rect">
            <a:avLst/>
          </a:prstGeom>
        </p:spPr>
        <p:txBody>
          <a:bodyPr lIns="0" tIns="0" rIns="0" bIns="0" rtlCol="0" anchor="t">
            <a:spAutoFit/>
          </a:bodyPr>
          <a:lstStyle/>
          <a:p>
            <a:pPr algn="l">
              <a:lnSpc>
                <a:spcPts val="4859"/>
              </a:lnSpc>
              <a:spcBef>
                <a:spcPct val="0"/>
              </a:spcBef>
            </a:pPr>
            <a:r>
              <a:rPr lang="en-US" sz="3470" dirty="0">
                <a:solidFill>
                  <a:srgbClr val="000000"/>
                </a:solidFill>
                <a:latin typeface="Georgia" panose="02040502050405020303" pitchFamily="18" charset="0"/>
                <a:ea typeface="Poppins Medium"/>
                <a:cs typeface="Poppins Medium"/>
                <a:sym typeface="Poppins Medium"/>
              </a:rPr>
              <a:t>Dans le domaine de la détection des logs et des menaces dans un environnement Cloud une seule erreur peut avoir de graves conséquences. C'est là qu'entre en jeu la recherche opérationnelle (RO), car l'optimisation du temps et des ressources est essentielle dans cette situation. La RO utilise des techniques avancées pour analyser et optimiser les performances des modèles de Machine Learning en prenant en compte plusieurs paramètres tels que le temps de réponse, la précision des prédictions et l'allocation efficace des ressources. Un modèle optimisé, par exemple, peut réduire le nombre de faux positifs dans une analyse de logs tout en permettant une détection rapide des menaces, ce qui est essentiel pour une réponse efficace aux incidents.</a:t>
            </a:r>
          </a:p>
        </p:txBody>
      </p:sp>
      <p:sp>
        <p:nvSpPr>
          <p:cNvPr id="12" name="TextBox 10">
            <a:extLst>
              <a:ext uri="{FF2B5EF4-FFF2-40B4-BE49-F238E27FC236}">
                <a16:creationId xmlns:a16="http://schemas.microsoft.com/office/drawing/2014/main" id="{2E855306-6D96-46BB-340B-BB0C7B7916AC}"/>
              </a:ext>
            </a:extLst>
          </p:cNvPr>
          <p:cNvSpPr txBox="1"/>
          <p:nvPr/>
        </p:nvSpPr>
        <p:spPr>
          <a:xfrm>
            <a:off x="811141" y="391429"/>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24439" y="1619165"/>
            <a:ext cx="16738322" cy="2087303"/>
          </a:xfrm>
          <a:prstGeom prst="rect">
            <a:avLst/>
          </a:prstGeom>
        </p:spPr>
        <p:txBody>
          <a:bodyPr lIns="0" tIns="0" rIns="0" bIns="0" rtlCol="0" anchor="t">
            <a:spAutoFit/>
          </a:bodyPr>
          <a:lstStyle/>
          <a:p>
            <a:pPr algn="l">
              <a:lnSpc>
                <a:spcPts val="3274"/>
              </a:lnSpc>
            </a:pPr>
            <a:r>
              <a:rPr lang="en-US" sz="2598" dirty="0">
                <a:solidFill>
                  <a:srgbClr val="000000"/>
                </a:solidFill>
                <a:latin typeface="Georgia" panose="02040502050405020303" pitchFamily="18" charset="0"/>
                <a:ea typeface="Montserrat Medium"/>
                <a:cs typeface="Montserrat Medium"/>
                <a:sym typeface="Montserrat Medium"/>
              </a:rPr>
              <a:t>Avec l’adoption massive du cloud, les entreprises dépendent de plus en plus de ces infrastructures pour gérer leur opérations critiques. Bien que cette transition soit bénéfique, elles exposent les systèmes à des menaces croissant. D’où l’importance d’utiliser les technologies comme le machine Learning pour automatiser la détection des menaces et analyser les comportements suspects. Et dans nôtre mini-projet on va essayer de construire un système de détection des menaces basé sur les données en temps réel avec un faible taux de faux positifs</a:t>
            </a:r>
          </a:p>
        </p:txBody>
      </p:sp>
      <p:sp>
        <p:nvSpPr>
          <p:cNvPr id="11" name="TextBox 11"/>
          <p:cNvSpPr txBox="1"/>
          <p:nvPr/>
        </p:nvSpPr>
        <p:spPr>
          <a:xfrm>
            <a:off x="654381" y="769521"/>
            <a:ext cx="14179103"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 Présentation de la problématique: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2" name="TextBox 12"/>
          <p:cNvSpPr txBox="1"/>
          <p:nvPr/>
        </p:nvSpPr>
        <p:spPr>
          <a:xfrm>
            <a:off x="644856" y="4531359"/>
            <a:ext cx="14179103"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Conclusion :</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3" name="TextBox 13"/>
          <p:cNvSpPr txBox="1"/>
          <p:nvPr/>
        </p:nvSpPr>
        <p:spPr>
          <a:xfrm>
            <a:off x="654381" y="5535976"/>
            <a:ext cx="17112641" cy="2395784"/>
          </a:xfrm>
          <a:prstGeom prst="rect">
            <a:avLst/>
          </a:prstGeom>
        </p:spPr>
        <p:txBody>
          <a:bodyPr lIns="0" tIns="0" rIns="0" bIns="0" rtlCol="0" anchor="t">
            <a:spAutoFit/>
          </a:bodyPr>
          <a:lstStyle/>
          <a:p>
            <a:pPr algn="just">
              <a:lnSpc>
                <a:spcPts val="3824"/>
              </a:lnSpc>
              <a:spcBef>
                <a:spcPct val="0"/>
              </a:spcBef>
            </a:pPr>
            <a:r>
              <a:rPr lang="en-US" sz="2731" dirty="0">
                <a:solidFill>
                  <a:srgbClr val="000000"/>
                </a:solidFill>
                <a:latin typeface="Georgia" panose="02040502050405020303" pitchFamily="18" charset="0"/>
                <a:ea typeface="Poppins"/>
                <a:cs typeface="Poppins"/>
                <a:sym typeface="Poppins"/>
              </a:rPr>
              <a:t>Pour les entreprises la sécurité cloud est devenue l’une des priorités les plus importante, mais grâce à l’intégration du Machine Learning, les solutions de sécurité gagne en efficacité, permettant une meilleure détection des menaces, avec une plus grande précision. Donc on peut dire que la combinaison du cloud et Machine Learning forme une étape clé dans la lutte contre les cyberattaques, malgré les défis qui existent comme les couts élevés, la complexité des environnements multi-cloud, et les faux-positifs.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9F39-440A-2F16-A5BE-82E4D1174AEE}"/>
            </a:ext>
          </a:extLst>
        </p:cNvPr>
        <p:cNvGrpSpPr/>
        <p:nvPr/>
      </p:nvGrpSpPr>
      <p:grpSpPr>
        <a:xfrm>
          <a:off x="0" y="0"/>
          <a:ext cx="0" cy="0"/>
          <a:chOff x="0" y="0"/>
          <a:chExt cx="0" cy="0"/>
        </a:xfrm>
      </p:grpSpPr>
      <p:pic>
        <p:nvPicPr>
          <p:cNvPr id="2050" name="Picture 2" descr="What is cloud security automation?">
            <a:extLst>
              <a:ext uri="{FF2B5EF4-FFF2-40B4-BE49-F238E27FC236}">
                <a16:creationId xmlns:a16="http://schemas.microsoft.com/office/drawing/2014/main" id="{01972A02-8023-C2CD-6623-F0666E30A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 y="0"/>
            <a:ext cx="18288000" cy="104775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A508BB-FE09-760A-F5F1-A9534C0531F6}"/>
              </a:ext>
            </a:extLst>
          </p:cNvPr>
          <p:cNvSpPr txBox="1"/>
          <p:nvPr/>
        </p:nvSpPr>
        <p:spPr>
          <a:xfrm>
            <a:off x="685800" y="647700"/>
            <a:ext cx="8458200" cy="8670066"/>
          </a:xfrm>
          <a:prstGeom prst="rect">
            <a:avLst/>
          </a:prstGeom>
          <a:noFill/>
        </p:spPr>
        <p:txBody>
          <a:bodyPr wrap="square" rtlCol="0">
            <a:spAutoFit/>
          </a:bodyPr>
          <a:lstStyle/>
          <a:p>
            <a:r>
              <a:rPr lang="en-US" sz="8000" b="1" dirty="0">
                <a:solidFill>
                  <a:schemeClr val="accent6"/>
                </a:solidFill>
                <a:effectLst>
                  <a:outerShdw blurRad="38100" dist="38100" dir="2700000" algn="tl">
                    <a:srgbClr val="000000">
                      <a:alpha val="43137"/>
                    </a:srgbClr>
                  </a:outerShdw>
                </a:effectLst>
                <a:latin typeface="Georgia" panose="02040502050405020303" pitchFamily="18" charset="0"/>
                <a:cs typeface="Poppins Medium"/>
              </a:rPr>
              <a:t>“</a:t>
            </a:r>
            <a:r>
              <a:rPr lang="en-US" sz="8000" b="1" dirty="0">
                <a:solidFill>
                  <a:srgbClr val="000000"/>
                </a:solidFill>
                <a:effectLst>
                  <a:outerShdw blurRad="38100" dist="38100" dir="2700000" algn="tl">
                    <a:srgbClr val="000000">
                      <a:alpha val="43137"/>
                    </a:srgbClr>
                  </a:outerShdw>
                </a:effectLst>
                <a:latin typeface="Georgia" panose="02040502050405020303" pitchFamily="18" charset="0"/>
                <a:cs typeface="Poppins Medium"/>
              </a:rPr>
              <a:t> </a:t>
            </a:r>
          </a:p>
          <a:p>
            <a:r>
              <a:rPr lang="en-US" sz="6600" dirty="0">
                <a:solidFill>
                  <a:schemeClr val="bg1"/>
                </a:solidFill>
                <a:effectLst>
                  <a:outerShdw blurRad="38100" dist="38100" dir="2700000" algn="tl">
                    <a:srgbClr val="000000">
                      <a:alpha val="43137"/>
                    </a:srgbClr>
                  </a:outerShdw>
                </a:effectLst>
                <a:latin typeface="Georgia" panose="02040502050405020303" pitchFamily="18" charset="0"/>
                <a:cs typeface="Poppins Medium"/>
              </a:rPr>
              <a:t>The cloud services companies of all sizes… The cloud is for everyone. The cloud is a democracy.</a:t>
            </a:r>
            <a:r>
              <a:rPr lang="en-US" sz="6600" dirty="0">
                <a:solidFill>
                  <a:schemeClr val="accent6"/>
                </a:solidFill>
                <a:effectLst>
                  <a:outerShdw blurRad="38100" dist="38100" dir="2700000" algn="tl">
                    <a:srgbClr val="000000">
                      <a:alpha val="43137"/>
                    </a:srgbClr>
                  </a:outerShdw>
                </a:effectLst>
                <a:latin typeface="Georgia" panose="02040502050405020303" pitchFamily="18" charset="0"/>
                <a:cs typeface="Poppins Medium"/>
              </a:rPr>
              <a:t> </a:t>
            </a:r>
            <a:r>
              <a:rPr lang="en-US" sz="8000" b="1" dirty="0">
                <a:solidFill>
                  <a:schemeClr val="accent6"/>
                </a:solidFill>
                <a:effectLst>
                  <a:outerShdw blurRad="38100" dist="38100" dir="2700000" algn="tl">
                    <a:srgbClr val="000000">
                      <a:alpha val="43137"/>
                    </a:srgbClr>
                  </a:outerShdw>
                </a:effectLst>
                <a:latin typeface="Georgia" panose="02040502050405020303" pitchFamily="18" charset="0"/>
                <a:cs typeface="Poppins Medium"/>
              </a:rPr>
              <a:t>” </a:t>
            </a:r>
          </a:p>
          <a:p>
            <a:pPr algn="ctr"/>
            <a:endParaRPr lang="en-US" sz="3370" dirty="0">
              <a:solidFill>
                <a:srgbClr val="000000"/>
              </a:solidFill>
              <a:latin typeface="Georgia" panose="02040502050405020303" pitchFamily="18" charset="0"/>
              <a:cs typeface="Poppins Medium"/>
            </a:endParaRPr>
          </a:p>
          <a:p>
            <a:pPr algn="ctr"/>
            <a:r>
              <a:rPr lang="en-US" sz="3370" dirty="0">
                <a:solidFill>
                  <a:srgbClr val="000000"/>
                </a:solidFill>
                <a:latin typeface="Georgia" panose="02040502050405020303" pitchFamily="18" charset="0"/>
                <a:cs typeface="Poppins Medium"/>
              </a:rPr>
              <a:t> </a:t>
            </a:r>
            <a:r>
              <a:rPr lang="en-US" sz="3370" dirty="0">
                <a:solidFill>
                  <a:schemeClr val="accent6">
                    <a:lumMod val="40000"/>
                    <a:lumOff val="60000"/>
                  </a:schemeClr>
                </a:solidFill>
                <a:effectLst>
                  <a:outerShdw blurRad="38100" dist="38100" dir="2700000" algn="tl">
                    <a:srgbClr val="000000">
                      <a:alpha val="43137"/>
                    </a:srgbClr>
                  </a:outerShdw>
                </a:effectLst>
                <a:latin typeface="Georgia" panose="02040502050405020303" pitchFamily="18" charset="0"/>
                <a:cs typeface="Poppins Medium"/>
                <a:hlinkClick r:id="rId3">
                  <a:extLst>
                    <a:ext uri="{A12FA001-AC4F-418D-AE19-62706E023703}">
                      <ahyp:hlinkClr xmlns:ahyp="http://schemas.microsoft.com/office/drawing/2018/hyperlinkcolor" val="tx"/>
                    </a:ext>
                  </a:extLst>
                </a:hlinkClick>
              </a:rPr>
              <a:t>Marc Benioff</a:t>
            </a:r>
            <a:r>
              <a:rPr lang="en-US" sz="3370" dirty="0">
                <a:solidFill>
                  <a:schemeClr val="accent6">
                    <a:lumMod val="40000"/>
                    <a:lumOff val="60000"/>
                  </a:schemeClr>
                </a:solidFill>
                <a:effectLst>
                  <a:outerShdw blurRad="38100" dist="38100" dir="2700000" algn="tl">
                    <a:srgbClr val="000000">
                      <a:alpha val="43137"/>
                    </a:srgbClr>
                  </a:outerShdw>
                </a:effectLst>
                <a:latin typeface="Georgia" panose="02040502050405020303" pitchFamily="18" charset="0"/>
                <a:cs typeface="Poppins Medium"/>
              </a:rPr>
              <a:t>, CEO, Salesforce</a:t>
            </a:r>
            <a:endParaRPr lang="fr-FR" sz="3370" dirty="0">
              <a:solidFill>
                <a:schemeClr val="accent6">
                  <a:lumMod val="40000"/>
                  <a:lumOff val="60000"/>
                </a:schemeClr>
              </a:solidFill>
              <a:effectLst>
                <a:outerShdw blurRad="38100" dist="38100" dir="2700000" algn="tl">
                  <a:srgbClr val="000000">
                    <a:alpha val="43137"/>
                  </a:srgbClr>
                </a:outerShdw>
              </a:effectLst>
              <a:latin typeface="Georgia" panose="02040502050405020303" pitchFamily="18" charset="0"/>
              <a:cs typeface="Poppins Medium"/>
            </a:endParaRPr>
          </a:p>
        </p:txBody>
      </p:sp>
    </p:spTree>
    <p:extLst>
      <p:ext uri="{BB962C8B-B14F-4D97-AF65-F5344CB8AC3E}">
        <p14:creationId xmlns:p14="http://schemas.microsoft.com/office/powerpoint/2010/main" val="54738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919192" y="1776391"/>
            <a:ext cx="8743570" cy="5825403"/>
          </a:xfrm>
          <a:custGeom>
            <a:avLst/>
            <a:gdLst/>
            <a:ahLst/>
            <a:cxnLst/>
            <a:rect l="l" t="t" r="r" b="b"/>
            <a:pathLst>
              <a:path w="8743570" h="5825403">
                <a:moveTo>
                  <a:pt x="0" y="0"/>
                </a:moveTo>
                <a:lnTo>
                  <a:pt x="8743569" y="0"/>
                </a:lnTo>
                <a:lnTo>
                  <a:pt x="8743569" y="5825403"/>
                </a:lnTo>
                <a:lnTo>
                  <a:pt x="0" y="5825403"/>
                </a:lnTo>
                <a:lnTo>
                  <a:pt x="0" y="0"/>
                </a:lnTo>
                <a:close/>
              </a:path>
            </a:pathLst>
          </a:custGeom>
          <a:blipFill>
            <a:blip r:embed="rId5"/>
            <a:stretch>
              <a:fillRect/>
            </a:stretch>
          </a:blipFill>
        </p:spPr>
      </p:sp>
      <p:sp>
        <p:nvSpPr>
          <p:cNvPr id="5" name="TextBox 5"/>
          <p:cNvSpPr txBox="1"/>
          <p:nvPr/>
        </p:nvSpPr>
        <p:spPr>
          <a:xfrm>
            <a:off x="1028700" y="4753482"/>
            <a:ext cx="8748643" cy="1024768"/>
          </a:xfrm>
          <a:prstGeom prst="rect">
            <a:avLst/>
          </a:prstGeom>
        </p:spPr>
        <p:txBody>
          <a:bodyPr lIns="0" tIns="0" rIns="0" bIns="0" rtlCol="0" anchor="t">
            <a:spAutoFit/>
          </a:bodyPr>
          <a:lstStyle/>
          <a:p>
            <a:pPr algn="l">
              <a:lnSpc>
                <a:spcPts val="7574"/>
              </a:lnSpc>
            </a:pPr>
            <a:r>
              <a:rPr lang="en-US" sz="8510" b="1" dirty="0">
                <a:solidFill>
                  <a:schemeClr val="accent6">
                    <a:lumMod val="75000"/>
                  </a:schemeClr>
                </a:solidFill>
                <a:latin typeface="Montserrat Ultra-Bold"/>
                <a:sym typeface="Montserrat Ultra-Bold"/>
              </a:rPr>
              <a:t>M</a:t>
            </a:r>
            <a:r>
              <a:rPr lang="fr-FR" sz="8510" b="1" dirty="0">
                <a:solidFill>
                  <a:schemeClr val="accent6">
                    <a:lumMod val="75000"/>
                  </a:schemeClr>
                </a:solidFill>
                <a:latin typeface="Montserrat Ultra-Bold"/>
              </a:rPr>
              <a:t>odélisation</a:t>
            </a:r>
            <a:r>
              <a:rPr lang="fr-FR" sz="8800" b="0" i="0" dirty="0">
                <a:solidFill>
                  <a:srgbClr val="1F1F1F"/>
                </a:solidFill>
                <a:effectLst/>
                <a:latin typeface="Google Sans"/>
              </a:rPr>
              <a:t> </a:t>
            </a:r>
            <a:endParaRPr lang="en-US" sz="8510" b="1" dirty="0">
              <a:solidFill>
                <a:schemeClr val="accent6">
                  <a:lumMod val="75000"/>
                </a:schemeClr>
              </a:solidFill>
              <a:latin typeface="Montserrat Ultra-Bold"/>
              <a:ea typeface="Montserrat Ultra-Bold"/>
              <a:cs typeface="Montserrat Ultra-Bold"/>
              <a:sym typeface="Montserrat Ultra-Bold"/>
            </a:endParaRPr>
          </a:p>
        </p:txBody>
      </p:sp>
      <p:sp>
        <p:nvSpPr>
          <p:cNvPr id="6" name="TextBox 6"/>
          <p:cNvSpPr txBox="1"/>
          <p:nvPr/>
        </p:nvSpPr>
        <p:spPr>
          <a:xfrm>
            <a:off x="1028700" y="2975225"/>
            <a:ext cx="9535487" cy="1037211"/>
          </a:xfrm>
          <a:prstGeom prst="rect">
            <a:avLst/>
          </a:prstGeom>
        </p:spPr>
        <p:txBody>
          <a:bodyPr lIns="0" tIns="0" rIns="0" bIns="0" rtlCol="0" anchor="t">
            <a:spAutoFit/>
          </a:bodyPr>
          <a:lstStyle/>
          <a:p>
            <a:pPr algn="l">
              <a:lnSpc>
                <a:spcPts val="7574"/>
              </a:lnSpc>
            </a:pPr>
            <a:r>
              <a:rPr lang="en-US" sz="8510" b="1" dirty="0">
                <a:solidFill>
                  <a:schemeClr val="accent6">
                    <a:lumMod val="75000"/>
                  </a:schemeClr>
                </a:solidFill>
                <a:latin typeface="Montserrat Ultra-Bold"/>
                <a:ea typeface="Montserrat Ultra-Bold"/>
                <a:cs typeface="Montserrat Ultra-Bold"/>
                <a:sym typeface="Montserrat Ultra-Bold"/>
              </a:rPr>
              <a:t>Chapitre2:</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14" name="Freeform 14"/>
          <p:cNvSpPr/>
          <p:nvPr/>
        </p:nvSpPr>
        <p:spPr>
          <a:xfrm>
            <a:off x="13006212" y="3333706"/>
            <a:ext cx="4561231" cy="4624823"/>
          </a:xfrm>
          <a:custGeom>
            <a:avLst/>
            <a:gdLst/>
            <a:ahLst/>
            <a:cxnLst/>
            <a:rect l="l" t="t" r="r" b="b"/>
            <a:pathLst>
              <a:path w="4561231" h="4624823">
                <a:moveTo>
                  <a:pt x="0" y="0"/>
                </a:moveTo>
                <a:lnTo>
                  <a:pt x="4561231" y="0"/>
                </a:lnTo>
                <a:lnTo>
                  <a:pt x="4561231" y="4624823"/>
                </a:lnTo>
                <a:lnTo>
                  <a:pt x="0" y="4624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654381" y="1955866"/>
            <a:ext cx="12715334" cy="1249282"/>
          </a:xfrm>
          <a:prstGeom prst="rect">
            <a:avLst/>
          </a:prstGeom>
        </p:spPr>
        <p:txBody>
          <a:bodyPr lIns="0" tIns="0" rIns="0" bIns="0" rtlCol="0" anchor="t">
            <a:spAutoFit/>
          </a:bodyPr>
          <a:lstStyle/>
          <a:p>
            <a:pPr algn="l">
              <a:lnSpc>
                <a:spcPts val="4637"/>
              </a:lnSpc>
            </a:pPr>
            <a:r>
              <a:rPr lang="en-US" sz="5210" dirty="0">
                <a:solidFill>
                  <a:schemeClr val="accent2"/>
                </a:solidFill>
                <a:latin typeface="Georgia" panose="02040502050405020303" pitchFamily="18" charset="0"/>
                <a:ea typeface="Montserrat Semi-Bold"/>
                <a:cs typeface="Montserrat Semi-Bold"/>
                <a:sym typeface="Montserrat Semi-Bold"/>
              </a:rPr>
              <a:t>Que ce que nous voulons optimisé ?</a:t>
            </a:r>
          </a:p>
          <a:p>
            <a:pPr algn="l">
              <a:lnSpc>
                <a:spcPts val="4904"/>
              </a:lnSpc>
            </a:pPr>
            <a:endParaRPr lang="en-US" sz="5210" dirty="0">
              <a:solidFill>
                <a:schemeClr val="accent2"/>
              </a:solidFill>
              <a:latin typeface="Georgia" panose="02040502050405020303" pitchFamily="18" charset="0"/>
              <a:ea typeface="Montserrat Semi-Bold"/>
              <a:cs typeface="Montserrat Semi-Bold"/>
              <a:sym typeface="Montserrat Semi-Bold"/>
            </a:endParaRPr>
          </a:p>
        </p:txBody>
      </p:sp>
      <p:sp>
        <p:nvSpPr>
          <p:cNvPr id="16" name="TextBox 16"/>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Introduction:</a:t>
            </a:r>
          </a:p>
          <a:p>
            <a:pPr algn="l">
              <a:lnSpc>
                <a:spcPts val="4192"/>
              </a:lnSpc>
            </a:pPr>
            <a:endParaRPr lang="en-US" sz="4710" dirty="0">
              <a:solidFill>
                <a:srgbClr val="3E67C8"/>
              </a:solidFill>
              <a:latin typeface="Georgia" panose="02040502050405020303" pitchFamily="18" charset="0"/>
              <a:ea typeface="Montserrat Ultra-Bold"/>
              <a:cs typeface="Montserrat Ultra-Bold"/>
              <a:sym typeface="Montserrat Ultra-Bold"/>
            </a:endParaRPr>
          </a:p>
        </p:txBody>
      </p:sp>
      <p:sp>
        <p:nvSpPr>
          <p:cNvPr id="17" name="TextBox 17"/>
          <p:cNvSpPr txBox="1"/>
          <p:nvPr/>
        </p:nvSpPr>
        <p:spPr>
          <a:xfrm>
            <a:off x="955928" y="3815729"/>
            <a:ext cx="11648329" cy="4324261"/>
          </a:xfrm>
          <a:prstGeom prst="rect">
            <a:avLst/>
          </a:prstGeom>
        </p:spPr>
        <p:txBody>
          <a:bodyPr lIns="0" tIns="0" rIns="0" bIns="0" rtlCol="0" anchor="t">
            <a:spAutoFit/>
          </a:bodyPr>
          <a:lstStyle/>
          <a:p>
            <a:pPr algn="just">
              <a:lnSpc>
                <a:spcPts val="5713"/>
              </a:lnSpc>
            </a:pPr>
            <a:r>
              <a:rPr lang="en-US" sz="3600" dirty="0">
                <a:solidFill>
                  <a:srgbClr val="000000"/>
                </a:solidFill>
                <a:latin typeface="Georgia" panose="02040502050405020303" pitchFamily="18" charset="0"/>
                <a:ea typeface="Poppins Bold"/>
                <a:cs typeface="Poppins Bold"/>
                <a:sym typeface="Poppins Bold"/>
              </a:rPr>
              <a:t>1.    Les ressources utilisés par le serveur</a:t>
            </a:r>
          </a:p>
          <a:p>
            <a:pPr algn="just">
              <a:lnSpc>
                <a:spcPts val="5713"/>
              </a:lnSpc>
            </a:pPr>
            <a:endParaRPr lang="en-US" sz="3600" dirty="0">
              <a:solidFill>
                <a:srgbClr val="000000"/>
              </a:solidFill>
              <a:latin typeface="Georgia" panose="02040502050405020303" pitchFamily="18" charset="0"/>
              <a:ea typeface="Poppins Bold"/>
              <a:cs typeface="Poppins Bold"/>
              <a:sym typeface="Poppins Bold"/>
            </a:endParaRPr>
          </a:p>
          <a:p>
            <a:pPr algn="just">
              <a:lnSpc>
                <a:spcPts val="5713"/>
              </a:lnSpc>
            </a:pPr>
            <a:endParaRPr lang="en-US" sz="3600" dirty="0">
              <a:solidFill>
                <a:srgbClr val="000000"/>
              </a:solidFill>
              <a:latin typeface="Georgia" panose="02040502050405020303" pitchFamily="18" charset="0"/>
              <a:ea typeface="Poppins Bold"/>
              <a:cs typeface="Poppins Bold"/>
              <a:sym typeface="Poppins Bold"/>
            </a:endParaRPr>
          </a:p>
          <a:p>
            <a:pPr algn="just">
              <a:lnSpc>
                <a:spcPts val="5713"/>
              </a:lnSpc>
            </a:pPr>
            <a:r>
              <a:rPr lang="en-US" sz="3600" dirty="0">
                <a:solidFill>
                  <a:srgbClr val="000000"/>
                </a:solidFill>
                <a:latin typeface="Georgia" panose="02040502050405020303" pitchFamily="18" charset="0"/>
                <a:ea typeface="Poppins Bold"/>
                <a:cs typeface="Poppins Bold"/>
                <a:sym typeface="Poppins Bold"/>
              </a:rPr>
              <a:t>2. Les faux positive du model de Machine Learning dans la prédiction des intrusions dans les logs</a:t>
            </a:r>
          </a:p>
          <a:p>
            <a:pPr algn="just">
              <a:lnSpc>
                <a:spcPts val="5713"/>
              </a:lnSpc>
            </a:pPr>
            <a:endParaRPr lang="en-US" sz="3600" dirty="0">
              <a:solidFill>
                <a:srgbClr val="000000"/>
              </a:solidFill>
              <a:latin typeface="Georgia" panose="02040502050405020303" pitchFamily="18" charset="0"/>
              <a:ea typeface="Poppins Bold"/>
              <a:cs typeface="Poppins Bold"/>
              <a:sym typeface="Poppins 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985706" y="2065172"/>
            <a:ext cx="6653469" cy="600679"/>
            <a:chOff x="0" y="0"/>
            <a:chExt cx="1752354" cy="158203"/>
          </a:xfrm>
        </p:grpSpPr>
        <p:sp>
          <p:nvSpPr>
            <p:cNvPr id="11" name="Freeform 11"/>
            <p:cNvSpPr/>
            <p:nvPr/>
          </p:nvSpPr>
          <p:spPr>
            <a:xfrm>
              <a:off x="0" y="0"/>
              <a:ext cx="1752354" cy="158203"/>
            </a:xfrm>
            <a:custGeom>
              <a:avLst/>
              <a:gdLst/>
              <a:ahLst/>
              <a:cxnLst/>
              <a:rect l="l" t="t" r="r" b="b"/>
              <a:pathLst>
                <a:path w="1752354" h="158203">
                  <a:moveTo>
                    <a:pt x="0" y="0"/>
                  </a:moveTo>
                  <a:lnTo>
                    <a:pt x="1752354" y="0"/>
                  </a:lnTo>
                  <a:lnTo>
                    <a:pt x="1752354"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2" name="TextBox 12"/>
            <p:cNvSpPr txBox="1"/>
            <p:nvPr/>
          </p:nvSpPr>
          <p:spPr>
            <a:xfrm>
              <a:off x="0" y="-38100"/>
              <a:ext cx="1752354"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3" name="Group 13"/>
          <p:cNvGrpSpPr/>
          <p:nvPr/>
        </p:nvGrpSpPr>
        <p:grpSpPr>
          <a:xfrm>
            <a:off x="10605831" y="2000807"/>
            <a:ext cx="6653469" cy="600679"/>
            <a:chOff x="0" y="0"/>
            <a:chExt cx="1752354" cy="158203"/>
          </a:xfrm>
        </p:grpSpPr>
        <p:sp>
          <p:nvSpPr>
            <p:cNvPr id="14" name="Freeform 14"/>
            <p:cNvSpPr/>
            <p:nvPr/>
          </p:nvSpPr>
          <p:spPr>
            <a:xfrm>
              <a:off x="0" y="0"/>
              <a:ext cx="1752354" cy="158203"/>
            </a:xfrm>
            <a:custGeom>
              <a:avLst/>
              <a:gdLst/>
              <a:ahLst/>
              <a:cxnLst/>
              <a:rect l="l" t="t" r="r" b="b"/>
              <a:pathLst>
                <a:path w="1752354" h="158203">
                  <a:moveTo>
                    <a:pt x="0" y="0"/>
                  </a:moveTo>
                  <a:lnTo>
                    <a:pt x="1752354" y="0"/>
                  </a:lnTo>
                  <a:lnTo>
                    <a:pt x="1752354"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5" name="TextBox 15"/>
            <p:cNvSpPr txBox="1"/>
            <p:nvPr/>
          </p:nvSpPr>
          <p:spPr>
            <a:xfrm>
              <a:off x="0" y="-38100"/>
              <a:ext cx="1752354"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6" name="Freeform 16"/>
          <p:cNvSpPr/>
          <p:nvPr/>
        </p:nvSpPr>
        <p:spPr>
          <a:xfrm>
            <a:off x="604581" y="1904168"/>
            <a:ext cx="1028700" cy="848677"/>
          </a:xfrm>
          <a:custGeom>
            <a:avLst/>
            <a:gdLst/>
            <a:ahLst/>
            <a:cxnLst/>
            <a:rect l="l" t="t" r="r" b="b"/>
            <a:pathLst>
              <a:path w="1028700" h="848677">
                <a:moveTo>
                  <a:pt x="0" y="0"/>
                </a:moveTo>
                <a:lnTo>
                  <a:pt x="1028700" y="0"/>
                </a:lnTo>
                <a:lnTo>
                  <a:pt x="1028700" y="848678"/>
                </a:lnTo>
                <a:lnTo>
                  <a:pt x="0" y="848678"/>
                </a:lnTo>
                <a:lnTo>
                  <a:pt x="0" y="0"/>
                </a:lnTo>
                <a:close/>
              </a:path>
            </a:pathLst>
          </a:custGeom>
          <a:blipFill>
            <a:blip r:embed="rId5"/>
            <a:stretch>
              <a:fillRect/>
            </a:stretch>
          </a:blipFill>
        </p:spPr>
      </p:sp>
      <p:sp>
        <p:nvSpPr>
          <p:cNvPr id="17" name="Freeform 17"/>
          <p:cNvSpPr/>
          <p:nvPr/>
        </p:nvSpPr>
        <p:spPr>
          <a:xfrm>
            <a:off x="9144000" y="1904168"/>
            <a:ext cx="1238619" cy="719947"/>
          </a:xfrm>
          <a:custGeom>
            <a:avLst/>
            <a:gdLst/>
            <a:ahLst/>
            <a:cxnLst/>
            <a:rect l="l" t="t" r="r" b="b"/>
            <a:pathLst>
              <a:path w="1238619" h="719947">
                <a:moveTo>
                  <a:pt x="0" y="0"/>
                </a:moveTo>
                <a:lnTo>
                  <a:pt x="1238619" y="0"/>
                </a:lnTo>
                <a:lnTo>
                  <a:pt x="1238619" y="719947"/>
                </a:lnTo>
                <a:lnTo>
                  <a:pt x="0" y="7199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113984" y="3032065"/>
            <a:ext cx="8396913" cy="6510950"/>
          </a:xfrm>
          <a:prstGeom prst="rect">
            <a:avLst/>
          </a:prstGeom>
        </p:spPr>
        <p:txBody>
          <a:bodyPr lIns="0" tIns="0" rIns="0" bIns="0" rtlCol="0" anchor="t">
            <a:spAutoFit/>
          </a:bodyPr>
          <a:lstStyle/>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Les serveurs cloud fonctionnent de la même manière que les serveurs traditionnels, car ils fournissent à la fois la puissance de traitement, les applications et le stockage. </a:t>
            </a:r>
          </a:p>
          <a:p>
            <a:pPr algn="l">
              <a:lnSpc>
                <a:spcPts val="3383"/>
              </a:lnSpc>
            </a:pPr>
            <a:endParaRPr lang="en-US" sz="2685" dirty="0">
              <a:solidFill>
                <a:srgbClr val="000000"/>
              </a:solidFill>
              <a:latin typeface="Georgia" panose="02040502050405020303" pitchFamily="18" charset="0"/>
              <a:ea typeface="Montserrat Medium"/>
              <a:cs typeface="Montserrat Medium"/>
              <a:sym typeface="Montserrat Medium"/>
            </a:endParaRP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Donc on peut traiter un serveur cloud comme une ferme de serveurs que le client peut allouer comme il veut dépendant de son besoin</a:t>
            </a:r>
          </a:p>
          <a:p>
            <a:pPr algn="l">
              <a:lnSpc>
                <a:spcPts val="3383"/>
              </a:lnSpc>
            </a:pPr>
            <a:endParaRPr lang="en-US" sz="2685" dirty="0">
              <a:solidFill>
                <a:srgbClr val="000000"/>
              </a:solidFill>
              <a:latin typeface="Georgia" panose="02040502050405020303" pitchFamily="18" charset="0"/>
              <a:ea typeface="Montserrat Medium"/>
              <a:cs typeface="Montserrat Medium"/>
              <a:sym typeface="Montserrat Medium"/>
            </a:endParaRP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Les ressource essentials qu’on va traiter sont :</a:t>
            </a: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      CPU</a:t>
            </a: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      RAM</a:t>
            </a: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      Bandwidth</a:t>
            </a:r>
          </a:p>
          <a:p>
            <a:pPr algn="l">
              <a:lnSpc>
                <a:spcPts val="3383"/>
              </a:lnSpc>
            </a:pPr>
            <a:r>
              <a:rPr lang="en-US" sz="2685" dirty="0">
                <a:solidFill>
                  <a:srgbClr val="000000"/>
                </a:solidFill>
                <a:latin typeface="Georgia" panose="02040502050405020303" pitchFamily="18" charset="0"/>
                <a:ea typeface="Montserrat Medium"/>
                <a:cs typeface="Montserrat Medium"/>
                <a:sym typeface="Montserrat Medium"/>
              </a:rPr>
              <a:t>·      Taux de Faux-positive</a:t>
            </a:r>
          </a:p>
          <a:p>
            <a:pPr algn="l">
              <a:lnSpc>
                <a:spcPts val="3383"/>
              </a:lnSpc>
            </a:pPr>
            <a:endParaRPr lang="en-US" sz="2685" dirty="0">
              <a:solidFill>
                <a:srgbClr val="000000"/>
              </a:solidFill>
              <a:latin typeface="Georgia" panose="02040502050405020303" pitchFamily="18" charset="0"/>
              <a:ea typeface="Montserrat Medium"/>
              <a:cs typeface="Montserrat Medium"/>
              <a:sym typeface="Montserrat Medium"/>
            </a:endParaRPr>
          </a:p>
        </p:txBody>
      </p:sp>
      <p:sp>
        <p:nvSpPr>
          <p:cNvPr id="19" name="TextBox 19"/>
          <p:cNvSpPr txBox="1"/>
          <p:nvPr/>
        </p:nvSpPr>
        <p:spPr>
          <a:xfrm>
            <a:off x="2226294" y="2128439"/>
            <a:ext cx="6172292" cy="390611"/>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Les ressources utilisés par le serveur</a:t>
            </a:r>
          </a:p>
        </p:txBody>
      </p:sp>
      <p:sp>
        <p:nvSpPr>
          <p:cNvPr id="20" name="TextBox 20"/>
          <p:cNvSpPr txBox="1"/>
          <p:nvPr/>
        </p:nvSpPr>
        <p:spPr>
          <a:xfrm>
            <a:off x="10605831" y="2832278"/>
            <a:ext cx="6961612" cy="5937651"/>
          </a:xfrm>
          <a:prstGeom prst="rect">
            <a:avLst/>
          </a:prstGeom>
        </p:spPr>
        <p:txBody>
          <a:bodyPr lIns="0" tIns="0" rIns="0" bIns="0" rtlCol="0" anchor="t">
            <a:spAutoFit/>
          </a:bodyPr>
          <a:lstStyle/>
          <a:p>
            <a:pPr algn="l">
              <a:lnSpc>
                <a:spcPts val="3137"/>
              </a:lnSpc>
            </a:pPr>
            <a:r>
              <a:rPr lang="en-US" sz="2489" dirty="0">
                <a:solidFill>
                  <a:srgbClr val="000000"/>
                </a:solidFill>
                <a:latin typeface="Georgia" panose="02040502050405020303" pitchFamily="18" charset="0"/>
                <a:ea typeface="Montserrat Medium"/>
                <a:cs typeface="Montserrat Medium"/>
                <a:sym typeface="Montserrat Medium"/>
              </a:rPr>
              <a:t> Le taux de faux positifs (TFP) est une mesure de la proportion de cas positifs qui ont été incorrectement identifiés ou classés comme positifs lors d'un test. Ou, en d’autre termes, de fausses alertes. Le taux de faux positifs peut être utilisé pour mesurer les problèmes de contexte binaire.</a:t>
            </a:r>
          </a:p>
          <a:p>
            <a:pPr algn="l">
              <a:lnSpc>
                <a:spcPts val="3137"/>
              </a:lnSpc>
            </a:pPr>
            <a:endParaRPr lang="en-US" sz="2489" dirty="0">
              <a:solidFill>
                <a:srgbClr val="000000"/>
              </a:solidFill>
              <a:latin typeface="Georgia" panose="02040502050405020303" pitchFamily="18" charset="0"/>
              <a:ea typeface="Montserrat Medium"/>
              <a:cs typeface="Montserrat Medium"/>
              <a:sym typeface="Montserrat Medium"/>
            </a:endParaRPr>
          </a:p>
          <a:p>
            <a:pPr algn="l">
              <a:lnSpc>
                <a:spcPts val="3137"/>
              </a:lnSpc>
            </a:pPr>
            <a:r>
              <a:rPr lang="en-US" sz="2489" dirty="0">
                <a:solidFill>
                  <a:srgbClr val="000000"/>
                </a:solidFill>
                <a:latin typeface="Georgia" panose="02040502050405020303" pitchFamily="18" charset="0"/>
                <a:ea typeface="Montserrat Medium"/>
                <a:cs typeface="Montserrat Medium"/>
                <a:sym typeface="Montserrat Medium"/>
              </a:rPr>
              <a:t>Il est calculé comme :</a:t>
            </a:r>
          </a:p>
          <a:p>
            <a:pPr algn="l">
              <a:lnSpc>
                <a:spcPts val="3137"/>
              </a:lnSpc>
            </a:pPr>
            <a:r>
              <a:rPr lang="en-US" sz="2489" dirty="0">
                <a:solidFill>
                  <a:srgbClr val="000000"/>
                </a:solidFill>
                <a:latin typeface="Georgia" panose="02040502050405020303" pitchFamily="18" charset="0"/>
                <a:ea typeface="Montserrat Medium"/>
                <a:cs typeface="Montserrat Medium"/>
                <a:sym typeface="Montserrat Medium"/>
              </a:rPr>
              <a:t>FPR = FP / (FP + TN)</a:t>
            </a:r>
          </a:p>
          <a:p>
            <a:pPr marL="537589" lvl="1" indent="-268795" algn="l">
              <a:lnSpc>
                <a:spcPts val="3137"/>
              </a:lnSpc>
              <a:buFont typeface="Arial"/>
              <a:buChar char="•"/>
            </a:pPr>
            <a:r>
              <a:rPr lang="en-US" sz="2489" dirty="0">
                <a:solidFill>
                  <a:srgbClr val="000000"/>
                </a:solidFill>
                <a:latin typeface="Georgia" panose="02040502050405020303" pitchFamily="18" charset="0"/>
                <a:ea typeface="Montserrat Medium"/>
                <a:cs typeface="Montserrat Medium"/>
                <a:sym typeface="Montserrat Medium"/>
              </a:rPr>
              <a:t>FP (False Positive) – The positive instances incorrectly classified.</a:t>
            </a:r>
          </a:p>
          <a:p>
            <a:pPr marL="537589" lvl="1" indent="-268795" algn="l">
              <a:lnSpc>
                <a:spcPts val="3137"/>
              </a:lnSpc>
              <a:buFont typeface="Arial"/>
              <a:buChar char="•"/>
            </a:pPr>
            <a:r>
              <a:rPr lang="en-US" sz="2489" dirty="0">
                <a:solidFill>
                  <a:srgbClr val="000000"/>
                </a:solidFill>
                <a:latin typeface="Georgia" panose="02040502050405020303" pitchFamily="18" charset="0"/>
                <a:ea typeface="Montserrat Medium"/>
                <a:cs typeface="Montserrat Medium"/>
                <a:sym typeface="Montserrat Medium"/>
              </a:rPr>
              <a:t>TN (True Negative) – The negative instances correctly classified.</a:t>
            </a:r>
          </a:p>
          <a:p>
            <a:pPr algn="l">
              <a:lnSpc>
                <a:spcPts val="3137"/>
              </a:lnSpc>
            </a:pPr>
            <a:endParaRPr lang="en-US" sz="2489" dirty="0">
              <a:solidFill>
                <a:srgbClr val="000000"/>
              </a:solidFill>
              <a:latin typeface="Georgia" panose="02040502050405020303" pitchFamily="18" charset="0"/>
              <a:ea typeface="Montserrat Medium"/>
              <a:cs typeface="Montserrat Medium"/>
              <a:sym typeface="Montserrat Medium"/>
            </a:endParaRPr>
          </a:p>
        </p:txBody>
      </p:sp>
      <p:sp>
        <p:nvSpPr>
          <p:cNvPr id="21" name="TextBox 21"/>
          <p:cNvSpPr txBox="1"/>
          <p:nvPr/>
        </p:nvSpPr>
        <p:spPr>
          <a:xfrm>
            <a:off x="10846419" y="2064074"/>
            <a:ext cx="6172292" cy="390611"/>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Les faux positifs</a:t>
            </a:r>
          </a:p>
        </p:txBody>
      </p:sp>
      <p:sp>
        <p:nvSpPr>
          <p:cNvPr id="22" name="TextBox 22"/>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Introduction:</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6735131" y="7847385"/>
            <a:ext cx="403461" cy="403461"/>
          </a:xfrm>
          <a:custGeom>
            <a:avLst/>
            <a:gdLst/>
            <a:ahLst/>
            <a:cxnLst/>
            <a:rect l="l" t="t" r="r" b="b"/>
            <a:pathLst>
              <a:path w="403461" h="403461">
                <a:moveTo>
                  <a:pt x="0" y="0"/>
                </a:moveTo>
                <a:lnTo>
                  <a:pt x="403462" y="0"/>
                </a:lnTo>
                <a:lnTo>
                  <a:pt x="403462" y="403461"/>
                </a:lnTo>
                <a:lnTo>
                  <a:pt x="0" y="403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TextBox 8"/>
          <p:cNvSpPr txBox="1"/>
          <p:nvPr/>
        </p:nvSpPr>
        <p:spPr>
          <a:xfrm>
            <a:off x="1673576" y="814110"/>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1.Choix de la </a:t>
            </a:r>
            <a:r>
              <a:rPr lang="en-US" sz="4610" b="1" dirty="0" err="1">
                <a:solidFill>
                  <a:srgbClr val="3E67C8"/>
                </a:solidFill>
                <a:latin typeface="Georgia" panose="02040502050405020303" pitchFamily="18" charset="0"/>
                <a:ea typeface="Montserrat Semi-Bold"/>
                <a:cs typeface="Montserrat Semi-Bold"/>
                <a:sym typeface="Montserrat Semi-Bold"/>
              </a:rPr>
              <a:t>modélisation</a:t>
            </a:r>
            <a:r>
              <a:rPr lang="en-US" sz="4610" b="1" dirty="0">
                <a:solidFill>
                  <a:srgbClr val="3E67C8"/>
                </a:solidFill>
                <a:latin typeface="Georgia" panose="02040502050405020303" pitchFamily="18" charset="0"/>
                <a:ea typeface="Montserrat Semi-Bold"/>
                <a:cs typeface="Montserrat Semi-Bold"/>
                <a:sym typeface="Montserrat Semi-Bold"/>
              </a:rPr>
              <a:t> appropriée</a:t>
            </a:r>
          </a:p>
        </p:txBody>
      </p:sp>
      <p:sp>
        <p:nvSpPr>
          <p:cNvPr id="9" name="TextBox 9"/>
          <p:cNvSpPr txBox="1"/>
          <p:nvPr/>
        </p:nvSpPr>
        <p:spPr>
          <a:xfrm>
            <a:off x="654381" y="769521"/>
            <a:ext cx="13239497"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   </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0" name="TextBox 10"/>
          <p:cNvSpPr txBox="1"/>
          <p:nvPr/>
        </p:nvSpPr>
        <p:spPr>
          <a:xfrm>
            <a:off x="1168457" y="1755088"/>
            <a:ext cx="16218456" cy="2418715"/>
          </a:xfrm>
          <a:prstGeom prst="rect">
            <a:avLst/>
          </a:prstGeom>
        </p:spPr>
        <p:txBody>
          <a:bodyPr lIns="0" tIns="0" rIns="0" bIns="0" rtlCol="0" anchor="t">
            <a:spAutoFit/>
          </a:bodyPr>
          <a:lstStyle/>
          <a:p>
            <a:pPr algn="l">
              <a:lnSpc>
                <a:spcPts val="4759"/>
              </a:lnSpc>
            </a:pPr>
            <a:r>
              <a:rPr lang="en-US" sz="3399" dirty="0">
                <a:solidFill>
                  <a:srgbClr val="000000"/>
                </a:solidFill>
                <a:latin typeface="Georgia" panose="02040502050405020303" pitchFamily="18" charset="0"/>
                <a:ea typeface="Poppins"/>
                <a:cs typeface="Poppins"/>
                <a:sym typeface="Poppins"/>
              </a:rPr>
              <a:t>Comme notre problème est consacré sur minimiser les ressources utiliser pour notre modèle de Machine Learning dans un environnement cloud donc minimiser le cout. Nous allons utiliser l’approche d’un programme linaire Pour cela nous allons proposer deux modèles chacun avec un :</a:t>
            </a:r>
          </a:p>
        </p:txBody>
      </p:sp>
      <p:grpSp>
        <p:nvGrpSpPr>
          <p:cNvPr id="11" name="Group 11"/>
          <p:cNvGrpSpPr/>
          <p:nvPr/>
        </p:nvGrpSpPr>
        <p:grpSpPr>
          <a:xfrm>
            <a:off x="5615535" y="4805045"/>
            <a:ext cx="6653469" cy="600679"/>
            <a:chOff x="0" y="0"/>
            <a:chExt cx="1752354" cy="158203"/>
          </a:xfrm>
        </p:grpSpPr>
        <p:sp>
          <p:nvSpPr>
            <p:cNvPr id="12" name="Freeform 12"/>
            <p:cNvSpPr/>
            <p:nvPr/>
          </p:nvSpPr>
          <p:spPr>
            <a:xfrm>
              <a:off x="0" y="0"/>
              <a:ext cx="1752354" cy="158203"/>
            </a:xfrm>
            <a:custGeom>
              <a:avLst/>
              <a:gdLst/>
              <a:ahLst/>
              <a:cxnLst/>
              <a:rect l="l" t="t" r="r" b="b"/>
              <a:pathLst>
                <a:path w="1752354" h="158203">
                  <a:moveTo>
                    <a:pt x="0" y="0"/>
                  </a:moveTo>
                  <a:lnTo>
                    <a:pt x="1752354" y="0"/>
                  </a:lnTo>
                  <a:lnTo>
                    <a:pt x="1752354"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3" name="TextBox 13"/>
            <p:cNvSpPr txBox="1"/>
            <p:nvPr/>
          </p:nvSpPr>
          <p:spPr>
            <a:xfrm>
              <a:off x="0" y="-38100"/>
              <a:ext cx="1752354"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4" name="TextBox 14"/>
          <p:cNvSpPr txBox="1"/>
          <p:nvPr/>
        </p:nvSpPr>
        <p:spPr>
          <a:xfrm>
            <a:off x="5856123" y="4868311"/>
            <a:ext cx="6172292" cy="390611"/>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      nombre de ressources utilisés</a:t>
            </a:r>
          </a:p>
        </p:txBody>
      </p:sp>
      <p:grpSp>
        <p:nvGrpSpPr>
          <p:cNvPr id="15" name="Group 15"/>
          <p:cNvGrpSpPr/>
          <p:nvPr/>
        </p:nvGrpSpPr>
        <p:grpSpPr>
          <a:xfrm>
            <a:off x="5615535" y="6499637"/>
            <a:ext cx="6653469" cy="600679"/>
            <a:chOff x="0" y="0"/>
            <a:chExt cx="1752354" cy="158203"/>
          </a:xfrm>
        </p:grpSpPr>
        <p:sp>
          <p:nvSpPr>
            <p:cNvPr id="16" name="Freeform 16"/>
            <p:cNvSpPr/>
            <p:nvPr/>
          </p:nvSpPr>
          <p:spPr>
            <a:xfrm>
              <a:off x="0" y="0"/>
              <a:ext cx="1752354" cy="158203"/>
            </a:xfrm>
            <a:custGeom>
              <a:avLst/>
              <a:gdLst/>
              <a:ahLst/>
              <a:cxnLst/>
              <a:rect l="l" t="t" r="r" b="b"/>
              <a:pathLst>
                <a:path w="1752354" h="158203">
                  <a:moveTo>
                    <a:pt x="0" y="0"/>
                  </a:moveTo>
                  <a:lnTo>
                    <a:pt x="1752354" y="0"/>
                  </a:lnTo>
                  <a:lnTo>
                    <a:pt x="1752354"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17" name="TextBox 17"/>
            <p:cNvSpPr txBox="1"/>
            <p:nvPr/>
          </p:nvSpPr>
          <p:spPr>
            <a:xfrm>
              <a:off x="0" y="-38100"/>
              <a:ext cx="1752354"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8" name="TextBox 18"/>
          <p:cNvSpPr txBox="1"/>
          <p:nvPr/>
        </p:nvSpPr>
        <p:spPr>
          <a:xfrm>
            <a:off x="5856123" y="6562904"/>
            <a:ext cx="6172292"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      temps pour s’execute </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grpSp>
        <p:nvGrpSpPr>
          <p:cNvPr id="19" name="Group 19"/>
          <p:cNvGrpSpPr/>
          <p:nvPr/>
        </p:nvGrpSpPr>
        <p:grpSpPr>
          <a:xfrm>
            <a:off x="5615535" y="7878551"/>
            <a:ext cx="6653469" cy="600679"/>
            <a:chOff x="0" y="0"/>
            <a:chExt cx="1752354" cy="158203"/>
          </a:xfrm>
        </p:grpSpPr>
        <p:sp>
          <p:nvSpPr>
            <p:cNvPr id="20" name="Freeform 20"/>
            <p:cNvSpPr/>
            <p:nvPr/>
          </p:nvSpPr>
          <p:spPr>
            <a:xfrm>
              <a:off x="0" y="0"/>
              <a:ext cx="1752354" cy="158203"/>
            </a:xfrm>
            <a:custGeom>
              <a:avLst/>
              <a:gdLst/>
              <a:ahLst/>
              <a:cxnLst/>
              <a:rect l="l" t="t" r="r" b="b"/>
              <a:pathLst>
                <a:path w="1752354" h="158203">
                  <a:moveTo>
                    <a:pt x="0" y="0"/>
                  </a:moveTo>
                  <a:lnTo>
                    <a:pt x="1752354" y="0"/>
                  </a:lnTo>
                  <a:lnTo>
                    <a:pt x="1752354" y="158203"/>
                  </a:lnTo>
                  <a:lnTo>
                    <a:pt x="0" y="158203"/>
                  </a:lnTo>
                  <a:close/>
                </a:path>
              </a:pathLst>
            </a:custGeom>
            <a:gradFill rotWithShape="1">
              <a:gsLst>
                <a:gs pos="0">
                  <a:srgbClr val="006CCD">
                    <a:alpha val="100000"/>
                  </a:srgbClr>
                </a:gs>
                <a:gs pos="100000">
                  <a:srgbClr val="041D57">
                    <a:alpha val="100000"/>
                  </a:srgbClr>
                </a:gs>
              </a:gsLst>
              <a:lin ang="0"/>
            </a:gradFill>
          </p:spPr>
        </p:sp>
        <p:sp>
          <p:nvSpPr>
            <p:cNvPr id="21" name="TextBox 21"/>
            <p:cNvSpPr txBox="1"/>
            <p:nvPr/>
          </p:nvSpPr>
          <p:spPr>
            <a:xfrm>
              <a:off x="0" y="-38100"/>
              <a:ext cx="1752354" cy="196303"/>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22" name="TextBox 22"/>
          <p:cNvSpPr txBox="1"/>
          <p:nvPr/>
        </p:nvSpPr>
        <p:spPr>
          <a:xfrm>
            <a:off x="5856123" y="7941818"/>
            <a:ext cx="6172292" cy="790757"/>
          </a:xfrm>
          <a:prstGeom prst="rect">
            <a:avLst/>
          </a:prstGeom>
        </p:spPr>
        <p:txBody>
          <a:bodyPr lIns="0" tIns="0" rIns="0" bIns="0" rtlCol="0" anchor="t">
            <a:spAutoFit/>
          </a:bodyPr>
          <a:lstStyle/>
          <a:p>
            <a:pPr algn="l">
              <a:lnSpc>
                <a:spcPts val="3151"/>
              </a:lnSpc>
            </a:pPr>
            <a:r>
              <a:rPr lang="en-US" sz="2501" b="1" dirty="0">
                <a:solidFill>
                  <a:srgbClr val="FFFFFF"/>
                </a:solidFill>
                <a:latin typeface="Georgia" panose="02040502050405020303" pitchFamily="18" charset="0"/>
                <a:ea typeface="Montserrat Bold"/>
                <a:cs typeface="Montserrat Bold"/>
                <a:sym typeface="Montserrat Bold"/>
              </a:rPr>
              <a:t>-      un taux de faux positifs</a:t>
            </a:r>
          </a:p>
          <a:p>
            <a:pPr algn="l">
              <a:lnSpc>
                <a:spcPts val="3151"/>
              </a:lnSpc>
            </a:pPr>
            <a:endParaRPr lang="en-US" sz="2501" b="1" dirty="0">
              <a:solidFill>
                <a:srgbClr val="FFFFFF"/>
              </a:solidFill>
              <a:latin typeface="Georgia" panose="02040502050405020303" pitchFamily="18" charset="0"/>
              <a:ea typeface="Montserrat Bold"/>
              <a:cs typeface="Montserrat Bold"/>
              <a:sym typeface="Montserrat 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grpSp>
        <p:nvGrpSpPr>
          <p:cNvPr id="8" name="Group 8"/>
          <p:cNvGrpSpPr/>
          <p:nvPr/>
        </p:nvGrpSpPr>
        <p:grpSpPr>
          <a:xfrm>
            <a:off x="0" y="3863194"/>
            <a:ext cx="955929" cy="9559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1" name="Group 11"/>
          <p:cNvGrpSpPr/>
          <p:nvPr/>
        </p:nvGrpSpPr>
        <p:grpSpPr>
          <a:xfrm>
            <a:off x="0" y="5983063"/>
            <a:ext cx="955929" cy="9559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4" name="Freeform 14"/>
          <p:cNvSpPr/>
          <p:nvPr/>
        </p:nvSpPr>
        <p:spPr>
          <a:xfrm>
            <a:off x="731826" y="3731351"/>
            <a:ext cx="16636038" cy="4172522"/>
          </a:xfrm>
          <a:custGeom>
            <a:avLst/>
            <a:gdLst/>
            <a:ahLst/>
            <a:cxnLst/>
            <a:rect l="l" t="t" r="r" b="b"/>
            <a:pathLst>
              <a:path w="16636038" h="4172522">
                <a:moveTo>
                  <a:pt x="0" y="0"/>
                </a:moveTo>
                <a:lnTo>
                  <a:pt x="16636038" y="0"/>
                </a:lnTo>
                <a:lnTo>
                  <a:pt x="16636038" y="4172523"/>
                </a:lnTo>
                <a:lnTo>
                  <a:pt x="0" y="4172523"/>
                </a:lnTo>
                <a:lnTo>
                  <a:pt x="0" y="0"/>
                </a:lnTo>
                <a:close/>
              </a:path>
            </a:pathLst>
          </a:custGeom>
          <a:blipFill>
            <a:blip r:embed="rId6"/>
            <a:stretch>
              <a:fillRect t="-4161"/>
            </a:stretch>
          </a:blipFill>
        </p:spPr>
      </p:sp>
      <p:sp>
        <p:nvSpPr>
          <p:cNvPr id="15" name="TextBox 15"/>
          <p:cNvSpPr txBox="1"/>
          <p:nvPr/>
        </p:nvSpPr>
        <p:spPr>
          <a:xfrm>
            <a:off x="1673576" y="744014"/>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1.Choix de la </a:t>
            </a:r>
            <a:r>
              <a:rPr lang="en-US" sz="4610" b="1" dirty="0" err="1">
                <a:solidFill>
                  <a:srgbClr val="3E67C8"/>
                </a:solidFill>
                <a:latin typeface="Georgia" panose="02040502050405020303" pitchFamily="18" charset="0"/>
                <a:ea typeface="Montserrat Semi-Bold"/>
                <a:cs typeface="Montserrat Semi-Bold"/>
                <a:sym typeface="Montserrat Semi-Bold"/>
              </a:rPr>
              <a:t>modélisation</a:t>
            </a:r>
            <a:r>
              <a:rPr lang="en-US" sz="4610" b="1" dirty="0">
                <a:solidFill>
                  <a:srgbClr val="3E67C8"/>
                </a:solidFill>
                <a:latin typeface="Georgia" panose="02040502050405020303" pitchFamily="18" charset="0"/>
                <a:ea typeface="Montserrat Semi-Bold"/>
                <a:cs typeface="Montserrat Semi-Bold"/>
                <a:sym typeface="Montserrat Semi-Bold"/>
              </a:rPr>
              <a:t> appropriée</a:t>
            </a:r>
          </a:p>
        </p:txBody>
      </p:sp>
      <p:sp>
        <p:nvSpPr>
          <p:cNvPr id="16" name="TextBox 16"/>
          <p:cNvSpPr txBox="1"/>
          <p:nvPr/>
        </p:nvSpPr>
        <p:spPr>
          <a:xfrm>
            <a:off x="654381" y="769521"/>
            <a:ext cx="13239497"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 </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7" name="TextBox 17"/>
          <p:cNvSpPr txBox="1"/>
          <p:nvPr/>
        </p:nvSpPr>
        <p:spPr>
          <a:xfrm>
            <a:off x="1473997" y="2354465"/>
            <a:ext cx="15585724" cy="1818640"/>
          </a:xfrm>
          <a:prstGeom prst="rect">
            <a:avLst/>
          </a:prstGeom>
        </p:spPr>
        <p:txBody>
          <a:bodyPr lIns="0" tIns="0" rIns="0" bIns="0" rtlCol="0" anchor="t">
            <a:spAutoFit/>
          </a:bodyPr>
          <a:lstStyle/>
          <a:p>
            <a:pPr algn="l">
              <a:lnSpc>
                <a:spcPts val="4759"/>
              </a:lnSpc>
            </a:pPr>
            <a:r>
              <a:rPr lang="en-US" sz="3399" dirty="0">
                <a:solidFill>
                  <a:srgbClr val="000000"/>
                </a:solidFill>
                <a:latin typeface="Georgia" panose="02040502050405020303" pitchFamily="18" charset="0"/>
                <a:ea typeface="Poppins"/>
                <a:cs typeface="Poppins"/>
                <a:sym typeface="Poppins"/>
              </a:rPr>
              <a:t>par example si on pose les ressource consommés par un *nombre unitaire de paquets</a:t>
            </a:r>
          </a:p>
          <a:p>
            <a:pPr algn="l">
              <a:lnSpc>
                <a:spcPts val="4759"/>
              </a:lnSpc>
            </a:pPr>
            <a:endParaRPr lang="en-US" sz="3399"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9" name="TextBox 9"/>
          <p:cNvSpPr txBox="1"/>
          <p:nvPr/>
        </p:nvSpPr>
        <p:spPr>
          <a:xfrm>
            <a:off x="1589784" y="545442"/>
            <a:ext cx="12715334" cy="1076880"/>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 2. Variables de décisions</a:t>
            </a:r>
          </a:p>
          <a:p>
            <a:pPr algn="l">
              <a:lnSpc>
                <a:spcPts val="4103"/>
              </a:lnSpc>
            </a:pPr>
            <a:endParaRPr lang="en-US" sz="4610" b="1" dirty="0">
              <a:solidFill>
                <a:srgbClr val="3E67C8"/>
              </a:solidFill>
              <a:latin typeface="Georgia" panose="02040502050405020303" pitchFamily="18" charset="0"/>
              <a:ea typeface="Montserrat Semi-Bold"/>
              <a:cs typeface="Montserrat Semi-Bold"/>
              <a:sym typeface="Montserrat Semi-Bold"/>
            </a:endParaRPr>
          </a:p>
        </p:txBody>
      </p:sp>
      <p:sp>
        <p:nvSpPr>
          <p:cNvPr id="10" name="TextBox 10"/>
          <p:cNvSpPr txBox="1"/>
          <p:nvPr/>
        </p:nvSpPr>
        <p:spPr>
          <a:xfrm>
            <a:off x="654381" y="554967"/>
            <a:ext cx="13239497"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 </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1" name="TextBox 11"/>
          <p:cNvSpPr txBox="1"/>
          <p:nvPr/>
        </p:nvSpPr>
        <p:spPr>
          <a:xfrm>
            <a:off x="2074080" y="2331564"/>
            <a:ext cx="10633885" cy="1218565"/>
          </a:xfrm>
          <a:prstGeom prst="rect">
            <a:avLst/>
          </a:prstGeom>
        </p:spPr>
        <p:txBody>
          <a:bodyPr lIns="0" tIns="0" rIns="0" bIns="0" rtlCol="0" anchor="t">
            <a:spAutoFit/>
          </a:bodyPr>
          <a:lstStyle/>
          <a:p>
            <a:pPr algn="ctr">
              <a:lnSpc>
                <a:spcPts val="4759"/>
              </a:lnSpc>
            </a:pPr>
            <a:r>
              <a:rPr lang="en-US" sz="3399" dirty="0">
                <a:solidFill>
                  <a:srgbClr val="000000"/>
                </a:solidFill>
                <a:latin typeface="Georgia" panose="02040502050405020303" pitchFamily="18" charset="0"/>
                <a:ea typeface="Poppins"/>
                <a:cs typeface="Poppins"/>
                <a:sym typeface="Poppins"/>
              </a:rPr>
              <a:t>Les variables de décision qu’on propose sont :</a:t>
            </a:r>
          </a:p>
          <a:p>
            <a:pPr algn="ctr">
              <a:lnSpc>
                <a:spcPts val="4759"/>
              </a:lnSpc>
            </a:pPr>
            <a:endParaRPr lang="en-US" sz="3399" dirty="0">
              <a:solidFill>
                <a:srgbClr val="000000"/>
              </a:solidFill>
              <a:latin typeface="Georgia" panose="02040502050405020303" pitchFamily="18" charset="0"/>
              <a:ea typeface="Poppins"/>
              <a:cs typeface="Poppins"/>
              <a:sym typeface="Poppins"/>
            </a:endParaRPr>
          </a:p>
        </p:txBody>
      </p:sp>
      <p:sp>
        <p:nvSpPr>
          <p:cNvPr id="12" name="TextBox 12"/>
          <p:cNvSpPr txBox="1"/>
          <p:nvPr/>
        </p:nvSpPr>
        <p:spPr>
          <a:xfrm>
            <a:off x="1075294" y="5846824"/>
            <a:ext cx="16691727" cy="1793696"/>
          </a:xfrm>
          <a:prstGeom prst="rect">
            <a:avLst/>
          </a:prstGeom>
        </p:spPr>
        <p:txBody>
          <a:bodyPr lIns="0" tIns="0" rIns="0" bIns="0" rtlCol="0" anchor="t">
            <a:spAutoFit/>
          </a:bodyPr>
          <a:lstStyle/>
          <a:p>
            <a:pPr algn="l">
              <a:lnSpc>
                <a:spcPts val="4759"/>
              </a:lnSpc>
            </a:pPr>
            <a:r>
              <a:rPr lang="en-US" sz="3399" dirty="0">
                <a:solidFill>
                  <a:srgbClr val="000000"/>
                </a:solidFill>
                <a:latin typeface="Georgia" panose="02040502050405020303" pitchFamily="18" charset="0"/>
                <a:ea typeface="Poppins"/>
                <a:cs typeface="Poppins"/>
                <a:sym typeface="Poppins"/>
              </a:rPr>
              <a:t>Ce choix de variables de décisions nous permet de contrôler directement la distribution des paquets entre les modèles tout en optimisant les ressources de serveur.</a:t>
            </a:r>
          </a:p>
          <a:p>
            <a:pPr algn="l">
              <a:lnSpc>
                <a:spcPts val="4759"/>
              </a:lnSpc>
            </a:pPr>
            <a:endParaRPr lang="en-US" sz="3399" dirty="0">
              <a:solidFill>
                <a:srgbClr val="000000"/>
              </a:solidFill>
              <a:latin typeface="Georgia" panose="02040502050405020303" pitchFamily="18" charset="0"/>
              <a:ea typeface="Poppins"/>
              <a:cs typeface="Poppins"/>
              <a:sym typeface="Poppins"/>
            </a:endParaRPr>
          </a:p>
        </p:txBody>
      </p:sp>
      <p:pic>
        <p:nvPicPr>
          <p:cNvPr id="14" name="Picture 13">
            <a:extLst>
              <a:ext uri="{FF2B5EF4-FFF2-40B4-BE49-F238E27FC236}">
                <a16:creationId xmlns:a16="http://schemas.microsoft.com/office/drawing/2014/main" id="{E244E667-D908-89B0-9065-491D64863685}"/>
              </a:ext>
            </a:extLst>
          </p:cNvPr>
          <p:cNvPicPr>
            <a:picLocks noChangeAspect="1"/>
          </p:cNvPicPr>
          <p:nvPr/>
        </p:nvPicPr>
        <p:blipFill>
          <a:blip r:embed="rId6"/>
          <a:stretch>
            <a:fillRect/>
          </a:stretch>
        </p:blipFill>
        <p:spPr>
          <a:xfrm>
            <a:off x="3328766" y="3451571"/>
            <a:ext cx="11483016" cy="1977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654381" y="1645309"/>
            <a:ext cx="14202028" cy="6878128"/>
          </a:xfrm>
          <a:custGeom>
            <a:avLst/>
            <a:gdLst/>
            <a:ahLst/>
            <a:cxnLst/>
            <a:rect l="l" t="t" r="r" b="b"/>
            <a:pathLst>
              <a:path w="14202028" h="8467959">
                <a:moveTo>
                  <a:pt x="0" y="0"/>
                </a:moveTo>
                <a:lnTo>
                  <a:pt x="14202028" y="0"/>
                </a:lnTo>
                <a:lnTo>
                  <a:pt x="14202028" y="8467959"/>
                </a:lnTo>
                <a:lnTo>
                  <a:pt x="0" y="8467959"/>
                </a:lnTo>
                <a:lnTo>
                  <a:pt x="0" y="0"/>
                </a:lnTo>
                <a:close/>
              </a:path>
            </a:pathLst>
          </a:custGeom>
          <a:blipFill>
            <a:blip r:embed="rId6"/>
            <a:stretch>
              <a:fillRect b="-23114"/>
            </a:stretch>
          </a:blipFill>
        </p:spPr>
      </p:sp>
      <p:sp>
        <p:nvSpPr>
          <p:cNvPr id="9" name="TextBox 9"/>
          <p:cNvSpPr txBox="1"/>
          <p:nvPr/>
        </p:nvSpPr>
        <p:spPr>
          <a:xfrm>
            <a:off x="1832296" y="545442"/>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3. Contraintes:</a:t>
            </a:r>
          </a:p>
        </p:txBody>
      </p:sp>
      <p:sp>
        <p:nvSpPr>
          <p:cNvPr id="10" name="TextBox 10"/>
          <p:cNvSpPr txBox="1"/>
          <p:nvPr/>
        </p:nvSpPr>
        <p:spPr>
          <a:xfrm>
            <a:off x="654381" y="554967"/>
            <a:ext cx="13239497"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 </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4005923" y="5129871"/>
            <a:ext cx="10276155" cy="1482330"/>
          </a:xfrm>
          <a:custGeom>
            <a:avLst/>
            <a:gdLst/>
            <a:ahLst/>
            <a:cxnLst/>
            <a:rect l="l" t="t" r="r" b="b"/>
            <a:pathLst>
              <a:path w="10276155" h="1482330">
                <a:moveTo>
                  <a:pt x="0" y="0"/>
                </a:moveTo>
                <a:lnTo>
                  <a:pt x="10276154" y="0"/>
                </a:lnTo>
                <a:lnTo>
                  <a:pt x="10276154" y="1482330"/>
                </a:lnTo>
                <a:lnTo>
                  <a:pt x="0" y="1482330"/>
                </a:lnTo>
                <a:lnTo>
                  <a:pt x="0" y="0"/>
                </a:lnTo>
                <a:close/>
              </a:path>
            </a:pathLst>
          </a:custGeom>
          <a:blipFill>
            <a:blip r:embed="rId6"/>
            <a:stretch>
              <a:fillRect/>
            </a:stretch>
          </a:blipFill>
        </p:spPr>
      </p:sp>
      <p:sp>
        <p:nvSpPr>
          <p:cNvPr id="9" name="TextBox 9"/>
          <p:cNvSpPr txBox="1"/>
          <p:nvPr/>
        </p:nvSpPr>
        <p:spPr>
          <a:xfrm>
            <a:off x="1832296" y="545442"/>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4. Fonction objectif :</a:t>
            </a:r>
          </a:p>
        </p:txBody>
      </p:sp>
      <p:sp>
        <p:nvSpPr>
          <p:cNvPr id="10" name="TextBox 10"/>
          <p:cNvSpPr txBox="1"/>
          <p:nvPr/>
        </p:nvSpPr>
        <p:spPr>
          <a:xfrm>
            <a:off x="654381" y="554967"/>
            <a:ext cx="1529634" cy="543803"/>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a:t>
            </a:r>
          </a:p>
        </p:txBody>
      </p:sp>
      <p:sp>
        <p:nvSpPr>
          <p:cNvPr id="11" name="TextBox 11"/>
          <p:cNvSpPr txBox="1"/>
          <p:nvPr/>
        </p:nvSpPr>
        <p:spPr>
          <a:xfrm>
            <a:off x="1028700" y="2823964"/>
            <a:ext cx="17131394" cy="1253485"/>
          </a:xfrm>
          <a:prstGeom prst="rect">
            <a:avLst/>
          </a:prstGeom>
        </p:spPr>
        <p:txBody>
          <a:bodyPr lIns="0" tIns="0" rIns="0" bIns="0" rtlCol="0" anchor="t">
            <a:spAutoFit/>
          </a:bodyPr>
          <a:lstStyle/>
          <a:p>
            <a:pPr algn="l">
              <a:lnSpc>
                <a:spcPts val="5139"/>
              </a:lnSpc>
              <a:spcBef>
                <a:spcPct val="0"/>
              </a:spcBef>
            </a:pPr>
            <a:r>
              <a:rPr lang="en-US" sz="3670" dirty="0">
                <a:solidFill>
                  <a:srgbClr val="000000"/>
                </a:solidFill>
                <a:latin typeface="Georgia" panose="02040502050405020303" pitchFamily="18" charset="0"/>
                <a:ea typeface="Poppins"/>
                <a:cs typeface="Poppins"/>
                <a:sym typeface="Poppins"/>
              </a:rPr>
              <a:t>Mais d’une façon plus convaincante de traiter ce problème c’est de maximiser le nombre de paquet traiter donc on considère la fonction objective :</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654381" y="2584574"/>
            <a:ext cx="16132859" cy="5969158"/>
          </a:xfrm>
          <a:custGeom>
            <a:avLst/>
            <a:gdLst/>
            <a:ahLst/>
            <a:cxnLst/>
            <a:rect l="l" t="t" r="r" b="b"/>
            <a:pathLst>
              <a:path w="16132859" h="5969158">
                <a:moveTo>
                  <a:pt x="0" y="0"/>
                </a:moveTo>
                <a:lnTo>
                  <a:pt x="16132859" y="0"/>
                </a:lnTo>
                <a:lnTo>
                  <a:pt x="16132859" y="5969158"/>
                </a:lnTo>
                <a:lnTo>
                  <a:pt x="0" y="5969158"/>
                </a:lnTo>
                <a:lnTo>
                  <a:pt x="0" y="0"/>
                </a:lnTo>
                <a:close/>
              </a:path>
            </a:pathLst>
          </a:custGeom>
          <a:blipFill>
            <a:blip r:embed="rId6"/>
            <a:stretch>
              <a:fillRect/>
            </a:stretch>
          </a:blipFill>
        </p:spPr>
      </p:sp>
      <p:sp>
        <p:nvSpPr>
          <p:cNvPr id="9" name="TextBox 9"/>
          <p:cNvSpPr txBox="1"/>
          <p:nvPr/>
        </p:nvSpPr>
        <p:spPr>
          <a:xfrm>
            <a:off x="1832296" y="545442"/>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5. Modélisation:</a:t>
            </a:r>
          </a:p>
        </p:txBody>
      </p:sp>
      <p:sp>
        <p:nvSpPr>
          <p:cNvPr id="10" name="TextBox 10"/>
          <p:cNvSpPr txBox="1"/>
          <p:nvPr/>
        </p:nvSpPr>
        <p:spPr>
          <a:xfrm>
            <a:off x="654381" y="554967"/>
            <a:ext cx="1529634" cy="543803"/>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a:t>
            </a:r>
          </a:p>
        </p:txBody>
      </p:sp>
      <p:sp>
        <p:nvSpPr>
          <p:cNvPr id="11" name="TextBox 11"/>
          <p:cNvSpPr txBox="1"/>
          <p:nvPr/>
        </p:nvSpPr>
        <p:spPr>
          <a:xfrm>
            <a:off x="1419198" y="1966084"/>
            <a:ext cx="13818851" cy="562590"/>
          </a:xfrm>
          <a:prstGeom prst="rect">
            <a:avLst/>
          </a:prstGeom>
        </p:spPr>
        <p:txBody>
          <a:bodyPr lIns="0" tIns="0" rIns="0" bIns="0" rtlCol="0" anchor="t">
            <a:spAutoFit/>
          </a:bodyPr>
          <a:lstStyle/>
          <a:p>
            <a:pPr algn="ctr">
              <a:lnSpc>
                <a:spcPts val="4759"/>
              </a:lnSpc>
            </a:pPr>
            <a:r>
              <a:rPr lang="en-US" sz="3399" dirty="0">
                <a:solidFill>
                  <a:srgbClr val="000000"/>
                </a:solidFill>
                <a:latin typeface="Georgia" panose="02040502050405020303" pitchFamily="18" charset="0"/>
                <a:ea typeface="Poppins"/>
                <a:cs typeface="Poppins"/>
                <a:sym typeface="Poppins"/>
              </a:rPr>
              <a:t>Le modèle complet du programme linéaire est:</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TextBox 8"/>
          <p:cNvSpPr txBox="1"/>
          <p:nvPr/>
        </p:nvSpPr>
        <p:spPr>
          <a:xfrm>
            <a:off x="1832296" y="545442"/>
            <a:ext cx="12715334" cy="531171"/>
          </a:xfrm>
          <a:prstGeom prst="rect">
            <a:avLst/>
          </a:prstGeom>
        </p:spPr>
        <p:txBody>
          <a:bodyPr lIns="0" tIns="0" rIns="0" bIns="0" rtlCol="0" anchor="t">
            <a:spAutoFit/>
          </a:bodyPr>
          <a:lstStyle/>
          <a:p>
            <a:pPr algn="l">
              <a:lnSpc>
                <a:spcPts val="4103"/>
              </a:lnSpc>
            </a:pPr>
            <a:r>
              <a:rPr lang="en-US" sz="4610" b="1" dirty="0">
                <a:solidFill>
                  <a:srgbClr val="3E67C8"/>
                </a:solidFill>
                <a:latin typeface="Georgia" panose="02040502050405020303" pitchFamily="18" charset="0"/>
                <a:ea typeface="Montserrat Semi-Bold"/>
                <a:cs typeface="Montserrat Semi-Bold"/>
                <a:sym typeface="Montserrat Semi-Bold"/>
              </a:rPr>
              <a:t>Conclusion</a:t>
            </a:r>
          </a:p>
        </p:txBody>
      </p:sp>
      <p:sp>
        <p:nvSpPr>
          <p:cNvPr id="9" name="TextBox 9"/>
          <p:cNvSpPr txBox="1"/>
          <p:nvPr/>
        </p:nvSpPr>
        <p:spPr>
          <a:xfrm>
            <a:off x="654381" y="554967"/>
            <a:ext cx="1529634" cy="543803"/>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III.</a:t>
            </a:r>
          </a:p>
        </p:txBody>
      </p:sp>
      <p:sp>
        <p:nvSpPr>
          <p:cNvPr id="10" name="TextBox 10"/>
          <p:cNvSpPr txBox="1"/>
          <p:nvPr/>
        </p:nvSpPr>
        <p:spPr>
          <a:xfrm>
            <a:off x="654381" y="1782775"/>
            <a:ext cx="17112641" cy="7555970"/>
          </a:xfrm>
          <a:prstGeom prst="rect">
            <a:avLst/>
          </a:prstGeom>
        </p:spPr>
        <p:txBody>
          <a:bodyPr lIns="0" tIns="0" rIns="0" bIns="0" rtlCol="0" anchor="t">
            <a:spAutoFit/>
          </a:bodyPr>
          <a:lstStyle/>
          <a:p>
            <a:pPr algn="l">
              <a:lnSpc>
                <a:spcPts val="4579"/>
              </a:lnSpc>
              <a:spcBef>
                <a:spcPct val="0"/>
              </a:spcBef>
            </a:pPr>
            <a:r>
              <a:rPr lang="en-US" sz="3270" dirty="0">
                <a:solidFill>
                  <a:srgbClr val="000000"/>
                </a:solidFill>
                <a:latin typeface="Georgia" panose="02040502050405020303" pitchFamily="18" charset="0"/>
                <a:ea typeface="Poppins"/>
                <a:cs typeface="Poppins"/>
                <a:sym typeface="Poppins"/>
              </a:rPr>
              <a:t>Cette partie illustre comment la recherche opérationnelle peut être utilisée pour optimiser l'utilisation des ressources dans un environnement cloud tout en réduisant le taux de faux positifs des modèles de Machine Learning. </a:t>
            </a:r>
          </a:p>
          <a:p>
            <a:pPr algn="l">
              <a:lnSpc>
                <a:spcPts val="4579"/>
              </a:lnSpc>
              <a:spcBef>
                <a:spcPct val="0"/>
              </a:spcBef>
            </a:pPr>
            <a:endParaRPr lang="en-US" sz="3270" dirty="0">
              <a:solidFill>
                <a:srgbClr val="000000"/>
              </a:solidFill>
              <a:latin typeface="Georgia" panose="02040502050405020303" pitchFamily="18" charset="0"/>
              <a:ea typeface="Poppins"/>
              <a:cs typeface="Poppins"/>
              <a:sym typeface="Poppins"/>
            </a:endParaRPr>
          </a:p>
          <a:p>
            <a:pPr algn="l">
              <a:lnSpc>
                <a:spcPts val="4579"/>
              </a:lnSpc>
              <a:spcBef>
                <a:spcPct val="0"/>
              </a:spcBef>
            </a:pPr>
            <a:r>
              <a:rPr lang="en-US" sz="3270" dirty="0">
                <a:solidFill>
                  <a:srgbClr val="000000"/>
                </a:solidFill>
                <a:latin typeface="Georgia" panose="02040502050405020303" pitchFamily="18" charset="0"/>
                <a:ea typeface="Poppins"/>
                <a:cs typeface="Poppins"/>
                <a:sym typeface="Poppins"/>
              </a:rPr>
              <a:t>Grâce à une </a:t>
            </a:r>
            <a:r>
              <a:rPr lang="en-US" sz="3270" dirty="0" err="1">
                <a:solidFill>
                  <a:srgbClr val="000000"/>
                </a:solidFill>
                <a:latin typeface="Georgia" panose="02040502050405020303" pitchFamily="18" charset="0"/>
                <a:ea typeface="Poppins"/>
                <a:cs typeface="Poppins"/>
                <a:sym typeface="Poppins"/>
              </a:rPr>
              <a:t>modélisation</a:t>
            </a:r>
            <a:r>
              <a:rPr lang="en-US" sz="3270" dirty="0">
                <a:solidFill>
                  <a:srgbClr val="000000"/>
                </a:solidFill>
                <a:latin typeface="Georgia" panose="02040502050405020303" pitchFamily="18" charset="0"/>
                <a:ea typeface="Poppins"/>
                <a:cs typeface="Poppins"/>
                <a:sym typeface="Poppins"/>
              </a:rPr>
              <a:t> basée sur la programmation linéaire, nous avons proposé une solution efficace qui équilibre le traitement maximal de paquets et la minimisation des coûts. Cependant, l’optimisation peut être améliorée en prenant en considération plusieurs autres facteurs, notamment :</a:t>
            </a:r>
          </a:p>
          <a:p>
            <a:pPr algn="l">
              <a:lnSpc>
                <a:spcPts val="4579"/>
              </a:lnSpc>
              <a:spcBef>
                <a:spcPct val="0"/>
              </a:spcBef>
            </a:pPr>
            <a:endParaRPr lang="en-US" sz="3270" dirty="0">
              <a:solidFill>
                <a:srgbClr val="000000"/>
              </a:solidFill>
              <a:latin typeface="Georgia" panose="02040502050405020303" pitchFamily="18" charset="0"/>
              <a:ea typeface="Poppins"/>
              <a:cs typeface="Poppins"/>
              <a:sym typeface="Poppins"/>
            </a:endParaRPr>
          </a:p>
          <a:p>
            <a:pPr algn="l">
              <a:lnSpc>
                <a:spcPts val="4579"/>
              </a:lnSpc>
              <a:spcBef>
                <a:spcPct val="0"/>
              </a:spcBef>
            </a:pPr>
            <a:r>
              <a:rPr lang="en-US" sz="3270" dirty="0">
                <a:solidFill>
                  <a:srgbClr val="000000"/>
                </a:solidFill>
                <a:latin typeface="Georgia" panose="02040502050405020303" pitchFamily="18" charset="0"/>
                <a:ea typeface="Poppins"/>
                <a:cs typeface="Poppins"/>
                <a:sym typeface="Poppins"/>
              </a:rPr>
              <a:t>1. Les types de modèles choisis </a:t>
            </a:r>
          </a:p>
          <a:p>
            <a:pPr algn="l">
              <a:lnSpc>
                <a:spcPts val="4579"/>
              </a:lnSpc>
              <a:spcBef>
                <a:spcPct val="0"/>
              </a:spcBef>
            </a:pPr>
            <a:r>
              <a:rPr lang="en-US" sz="3270" dirty="0">
                <a:solidFill>
                  <a:srgbClr val="000000"/>
                </a:solidFill>
                <a:latin typeface="Georgia" panose="02040502050405020303" pitchFamily="18" charset="0"/>
                <a:ea typeface="Poppins"/>
                <a:cs typeface="Poppins"/>
                <a:sym typeface="Poppins"/>
              </a:rPr>
              <a:t>2. Les DataSets utilisées à trainer le modelé </a:t>
            </a:r>
          </a:p>
          <a:p>
            <a:pPr algn="l">
              <a:lnSpc>
                <a:spcPts val="4579"/>
              </a:lnSpc>
              <a:spcBef>
                <a:spcPct val="0"/>
              </a:spcBef>
            </a:pPr>
            <a:r>
              <a:rPr lang="en-US" sz="3270" dirty="0">
                <a:solidFill>
                  <a:srgbClr val="000000"/>
                </a:solidFill>
                <a:latin typeface="Georgia" panose="02040502050405020303" pitchFamily="18" charset="0"/>
                <a:ea typeface="Poppins"/>
                <a:cs typeface="Poppins"/>
                <a:sym typeface="Poppins"/>
              </a:rPr>
              <a:t>3. Utiliser des techniques pour améliorer le taux de faux positif d’un modèle Machine Learning </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678097" y="184221"/>
            <a:ext cx="2943128" cy="29431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13" name="Group 13"/>
          <p:cNvGrpSpPr/>
          <p:nvPr/>
        </p:nvGrpSpPr>
        <p:grpSpPr>
          <a:xfrm>
            <a:off x="5840709" y="446580"/>
            <a:ext cx="1087687" cy="164050"/>
            <a:chOff x="0" y="0"/>
            <a:chExt cx="286469" cy="43207"/>
          </a:xfrm>
        </p:grpSpPr>
        <p:sp>
          <p:nvSpPr>
            <p:cNvPr id="14" name="Freeform 14"/>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sp>
        <p:sp>
          <p:nvSpPr>
            <p:cNvPr id="15" name="TextBox 15"/>
            <p:cNvSpPr txBox="1"/>
            <p:nvPr/>
          </p:nvSpPr>
          <p:spPr>
            <a:xfrm>
              <a:off x="0" y="-38100"/>
              <a:ext cx="286469" cy="81307"/>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6" name="Freeform 16"/>
          <p:cNvSpPr/>
          <p:nvPr/>
        </p:nvSpPr>
        <p:spPr>
          <a:xfrm>
            <a:off x="793467" y="184221"/>
            <a:ext cx="3710801" cy="4114800"/>
          </a:xfrm>
          <a:custGeom>
            <a:avLst/>
            <a:gdLst/>
            <a:ahLst/>
            <a:cxnLst/>
            <a:rect l="l" t="t" r="r" b="b"/>
            <a:pathLst>
              <a:path w="3710801" h="4114800">
                <a:moveTo>
                  <a:pt x="0" y="0"/>
                </a:moveTo>
                <a:lnTo>
                  <a:pt x="3710802" y="0"/>
                </a:lnTo>
                <a:lnTo>
                  <a:pt x="37108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5840709" y="1085584"/>
            <a:ext cx="7315652" cy="983667"/>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Ultra-Bold"/>
                <a:cs typeface="Montserrat Ultra-Bold"/>
                <a:sym typeface="Montserrat Ultra-Bold"/>
              </a:rPr>
              <a:t>Plan</a:t>
            </a:r>
          </a:p>
        </p:txBody>
      </p:sp>
      <p:sp>
        <p:nvSpPr>
          <p:cNvPr id="18" name="TextBox 18"/>
          <p:cNvSpPr txBox="1"/>
          <p:nvPr/>
        </p:nvSpPr>
        <p:spPr>
          <a:xfrm>
            <a:off x="5605969" y="3770449"/>
            <a:ext cx="9918055" cy="2971906"/>
          </a:xfrm>
          <a:prstGeom prst="rect">
            <a:avLst/>
          </a:prstGeom>
        </p:spPr>
        <p:txBody>
          <a:bodyPr lIns="0" tIns="0" rIns="0" bIns="0" rtlCol="0" anchor="t">
            <a:spAutoFit/>
          </a:bodyPr>
          <a:lstStyle/>
          <a:p>
            <a:pPr algn="l">
              <a:lnSpc>
                <a:spcPts val="4719"/>
              </a:lnSpc>
            </a:pPr>
            <a:r>
              <a:rPr lang="en-US" sz="3370" dirty="0">
                <a:solidFill>
                  <a:srgbClr val="000000"/>
                </a:solidFill>
                <a:latin typeface="Georgia" panose="02040502050405020303" pitchFamily="18" charset="0"/>
                <a:ea typeface="Poppins Medium"/>
                <a:cs typeface="Poppins Medium"/>
                <a:sym typeface="Poppins Medium"/>
              </a:rPr>
              <a:t>Introduction</a:t>
            </a:r>
          </a:p>
          <a:p>
            <a:pPr algn="l">
              <a:lnSpc>
                <a:spcPts val="4719"/>
              </a:lnSpc>
            </a:pPr>
            <a:r>
              <a:rPr lang="en-US" sz="3370" dirty="0">
                <a:solidFill>
                  <a:srgbClr val="000000"/>
                </a:solidFill>
                <a:latin typeface="Georgia" panose="02040502050405020303" pitchFamily="18" charset="0"/>
                <a:ea typeface="Poppins Medium"/>
                <a:cs typeface="Poppins Medium"/>
                <a:sym typeface="Poppins Medium"/>
              </a:rPr>
              <a:t>Chapitre 1 : Présentation du contexte du projet</a:t>
            </a:r>
          </a:p>
          <a:p>
            <a:pPr algn="l">
              <a:lnSpc>
                <a:spcPts val="4719"/>
              </a:lnSpc>
            </a:pPr>
            <a:r>
              <a:rPr lang="en-US" sz="3370" dirty="0">
                <a:solidFill>
                  <a:srgbClr val="000000"/>
                </a:solidFill>
                <a:latin typeface="Georgia" panose="02040502050405020303" pitchFamily="18" charset="0"/>
                <a:ea typeface="Poppins Medium"/>
                <a:cs typeface="Poppins Medium"/>
                <a:sym typeface="Poppins Medium"/>
              </a:rPr>
              <a:t>Chapitre 2:  Modélisation</a:t>
            </a:r>
          </a:p>
          <a:p>
            <a:pPr algn="l">
              <a:lnSpc>
                <a:spcPts val="4719"/>
              </a:lnSpc>
            </a:pPr>
            <a:r>
              <a:rPr lang="en-US" sz="3370" dirty="0">
                <a:solidFill>
                  <a:srgbClr val="000000"/>
                </a:solidFill>
                <a:latin typeface="Georgia" panose="02040502050405020303" pitchFamily="18" charset="0"/>
                <a:ea typeface="Poppins Medium"/>
                <a:cs typeface="Poppins Medium"/>
                <a:sym typeface="Poppins Medium"/>
              </a:rPr>
              <a:t>Chapitre 3 : Résolution</a:t>
            </a:r>
          </a:p>
          <a:p>
            <a:pPr algn="l">
              <a:lnSpc>
                <a:spcPts val="4719"/>
              </a:lnSpc>
              <a:spcBef>
                <a:spcPct val="0"/>
              </a:spcBef>
            </a:pPr>
            <a:r>
              <a:rPr lang="en-US" sz="3370" dirty="0">
                <a:solidFill>
                  <a:srgbClr val="000000"/>
                </a:solidFill>
                <a:latin typeface="Georgia" panose="02040502050405020303" pitchFamily="18" charset="0"/>
                <a:ea typeface="Poppins Medium"/>
                <a:cs typeface="Poppins Medium"/>
                <a:sym typeface="Poppins Medium"/>
              </a:rPr>
              <a:t>Conclusion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50646" y="2524468"/>
            <a:ext cx="9312115" cy="5238064"/>
          </a:xfrm>
          <a:custGeom>
            <a:avLst/>
            <a:gdLst/>
            <a:ahLst/>
            <a:cxnLst/>
            <a:rect l="l" t="t" r="r" b="b"/>
            <a:pathLst>
              <a:path w="9312115" h="5238064">
                <a:moveTo>
                  <a:pt x="0" y="0"/>
                </a:moveTo>
                <a:lnTo>
                  <a:pt x="9312115" y="0"/>
                </a:lnTo>
                <a:lnTo>
                  <a:pt x="9312115" y="5238064"/>
                </a:lnTo>
                <a:lnTo>
                  <a:pt x="0" y="5238064"/>
                </a:lnTo>
                <a:lnTo>
                  <a:pt x="0" y="0"/>
                </a:lnTo>
                <a:close/>
              </a:path>
            </a:pathLst>
          </a:custGeom>
          <a:blipFill>
            <a:blip r:embed="rId5"/>
            <a:stretch>
              <a:fillRect/>
            </a:stretch>
          </a:blipFill>
        </p:spPr>
      </p:sp>
      <p:sp>
        <p:nvSpPr>
          <p:cNvPr id="5" name="TextBox 5"/>
          <p:cNvSpPr txBox="1"/>
          <p:nvPr/>
        </p:nvSpPr>
        <p:spPr>
          <a:xfrm>
            <a:off x="1422122" y="5033187"/>
            <a:ext cx="8748643" cy="1996534"/>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Ultra-Bold"/>
                <a:cs typeface="Montserrat Ultra-Bold"/>
                <a:sym typeface="Montserrat Ultra-Bold"/>
              </a:rPr>
              <a:t>Résolution</a:t>
            </a:r>
          </a:p>
          <a:p>
            <a:pPr algn="l">
              <a:lnSpc>
                <a:spcPts val="7574"/>
              </a:lnSpc>
            </a:pPr>
            <a:endParaRPr lang="en-US" sz="8510" b="1" dirty="0">
              <a:solidFill>
                <a:srgbClr val="3E67C8"/>
              </a:solidFill>
              <a:latin typeface="Georgia" panose="02040502050405020303" pitchFamily="18" charset="0"/>
              <a:ea typeface="Montserrat Ultra-Bold"/>
              <a:cs typeface="Montserrat Ultra-Bold"/>
              <a:sym typeface="Montserrat Ultra-Bold"/>
            </a:endParaRPr>
          </a:p>
        </p:txBody>
      </p:sp>
      <p:sp>
        <p:nvSpPr>
          <p:cNvPr id="6" name="TextBox 6"/>
          <p:cNvSpPr txBox="1"/>
          <p:nvPr/>
        </p:nvSpPr>
        <p:spPr>
          <a:xfrm>
            <a:off x="1028700" y="3399339"/>
            <a:ext cx="9535487" cy="983667"/>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Ultra-Bold"/>
                <a:cs typeface="Montserrat Ultra-Bold"/>
                <a:sym typeface="Montserrat Ultra-Bold"/>
              </a:rPr>
              <a:t>Chapitre3:</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04174" y="3217552"/>
            <a:ext cx="14415151" cy="4255845"/>
          </a:xfrm>
          <a:prstGeom prst="rect">
            <a:avLst/>
          </a:prstGeom>
        </p:spPr>
        <p:txBody>
          <a:bodyPr lIns="0" tIns="0" rIns="0" bIns="0" rtlCol="0" anchor="t">
            <a:spAutoFit/>
          </a:bodyPr>
          <a:lstStyle/>
          <a:p>
            <a:pPr algn="l">
              <a:lnSpc>
                <a:spcPts val="4755"/>
              </a:lnSpc>
              <a:spcBef>
                <a:spcPct val="0"/>
              </a:spcBef>
            </a:pPr>
            <a:r>
              <a:rPr lang="en-US" sz="3396" dirty="0">
                <a:solidFill>
                  <a:srgbClr val="000000"/>
                </a:solidFill>
                <a:latin typeface="Georgia" panose="02040502050405020303" pitchFamily="18" charset="0"/>
                <a:ea typeface="Poppins"/>
                <a:cs typeface="Poppins"/>
                <a:sym typeface="Poppins"/>
              </a:rPr>
              <a:t>Durant cette partie on vas montrer comment on a créer les deux modèles de Machine Learning : Décision Tree et Random Forest , ces modèles vont à la fin nous donner l’accuracy ( taux de précision ) après leur entraînement sur un ensemble de données spécifiques, et on vas voir un exemple à la fin qui montre comment on vas utiliser la RO pratiquement pour mieux gérer la répartition d’une dataset sur les deux modèles, afin d’avoir une gestion plus efficace et une meilleure performance.</a:t>
            </a:r>
          </a:p>
        </p:txBody>
      </p:sp>
      <p:sp>
        <p:nvSpPr>
          <p:cNvPr id="5" name="TextBox 5"/>
          <p:cNvSpPr txBox="1"/>
          <p:nvPr/>
        </p:nvSpPr>
        <p:spPr>
          <a:xfrm>
            <a:off x="734906" y="1717795"/>
            <a:ext cx="7113694" cy="914161"/>
          </a:xfrm>
          <a:prstGeom prst="rect">
            <a:avLst/>
          </a:prstGeom>
        </p:spPr>
        <p:txBody>
          <a:bodyPr wrap="square" lIns="0" tIns="0" rIns="0" bIns="0" rtlCol="0" anchor="t">
            <a:spAutoFit/>
          </a:bodyPr>
          <a:lstStyle/>
          <a:p>
            <a:pPr marL="1159555" lvl="1" indent="-579777" algn="ctr">
              <a:lnSpc>
                <a:spcPts val="7519"/>
              </a:lnSpc>
              <a:spcBef>
                <a:spcPct val="0"/>
              </a:spcBef>
              <a:buAutoNum type="arabicPeriod"/>
            </a:pPr>
            <a:r>
              <a:rPr lang="en-US" sz="5370" b="1" dirty="0">
                <a:solidFill>
                  <a:srgbClr val="3E67C8"/>
                </a:solidFill>
                <a:latin typeface="Georgia" panose="02040502050405020303" pitchFamily="18" charset="0"/>
                <a:ea typeface="Poppins Medium"/>
                <a:cs typeface="Poppins Medium"/>
                <a:sym typeface="Poppins Medium"/>
              </a:rPr>
              <a:t>Introduction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251258"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68835"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727" y="3399274"/>
            <a:ext cx="2925972" cy="2517977"/>
          </a:xfrm>
          <a:custGeom>
            <a:avLst/>
            <a:gdLst/>
            <a:ahLst/>
            <a:cxnLst/>
            <a:rect l="l" t="t" r="r" b="b"/>
            <a:pathLst>
              <a:path w="2517977" h="2517977">
                <a:moveTo>
                  <a:pt x="0" y="0"/>
                </a:moveTo>
                <a:lnTo>
                  <a:pt x="2517977" y="0"/>
                </a:lnTo>
                <a:lnTo>
                  <a:pt x="2517977" y="2517977"/>
                </a:lnTo>
                <a:lnTo>
                  <a:pt x="0" y="2517977"/>
                </a:lnTo>
                <a:lnTo>
                  <a:pt x="0" y="0"/>
                </a:lnTo>
                <a:close/>
              </a:path>
            </a:pathLst>
          </a:custGeom>
          <a:blipFill>
            <a:blip r:embed="rId5"/>
            <a:stretch>
              <a:fillRect/>
            </a:stretch>
          </a:blipFill>
        </p:spPr>
      </p:sp>
      <p:sp>
        <p:nvSpPr>
          <p:cNvPr id="5" name="Freeform 5"/>
          <p:cNvSpPr/>
          <p:nvPr/>
        </p:nvSpPr>
        <p:spPr>
          <a:xfrm>
            <a:off x="6130296" y="3399274"/>
            <a:ext cx="5513291" cy="2009263"/>
          </a:xfrm>
          <a:custGeom>
            <a:avLst/>
            <a:gdLst/>
            <a:ahLst/>
            <a:cxnLst/>
            <a:rect l="l" t="t" r="r" b="b"/>
            <a:pathLst>
              <a:path w="4744522" h="2009263">
                <a:moveTo>
                  <a:pt x="0" y="0"/>
                </a:moveTo>
                <a:lnTo>
                  <a:pt x="4744522" y="0"/>
                </a:lnTo>
                <a:lnTo>
                  <a:pt x="4744522" y="2009263"/>
                </a:lnTo>
                <a:lnTo>
                  <a:pt x="0" y="2009263"/>
                </a:lnTo>
                <a:lnTo>
                  <a:pt x="0" y="0"/>
                </a:lnTo>
                <a:close/>
              </a:path>
            </a:pathLst>
          </a:custGeom>
          <a:blipFill>
            <a:blip r:embed="rId6"/>
            <a:stretch>
              <a:fillRect b="-6259"/>
            </a:stretch>
          </a:blipFill>
        </p:spPr>
      </p:sp>
      <p:sp>
        <p:nvSpPr>
          <p:cNvPr id="6" name="Freeform 6"/>
          <p:cNvSpPr/>
          <p:nvPr/>
        </p:nvSpPr>
        <p:spPr>
          <a:xfrm>
            <a:off x="11954901" y="3399274"/>
            <a:ext cx="6632722" cy="2645704"/>
          </a:xfrm>
          <a:custGeom>
            <a:avLst/>
            <a:gdLst/>
            <a:ahLst/>
            <a:cxnLst/>
            <a:rect l="l" t="t" r="r" b="b"/>
            <a:pathLst>
              <a:path w="5707861" h="2645704">
                <a:moveTo>
                  <a:pt x="0" y="0"/>
                </a:moveTo>
                <a:lnTo>
                  <a:pt x="5707860" y="0"/>
                </a:lnTo>
                <a:lnTo>
                  <a:pt x="5707860" y="2645703"/>
                </a:lnTo>
                <a:lnTo>
                  <a:pt x="0" y="2645703"/>
                </a:lnTo>
                <a:lnTo>
                  <a:pt x="0" y="0"/>
                </a:lnTo>
                <a:close/>
              </a:path>
            </a:pathLst>
          </a:custGeom>
          <a:blipFill>
            <a:blip r:embed="rId7"/>
            <a:stretch>
              <a:fillRect/>
            </a:stretch>
          </a:blipFill>
        </p:spPr>
      </p:sp>
      <p:sp>
        <p:nvSpPr>
          <p:cNvPr id="7" name="Freeform 7"/>
          <p:cNvSpPr/>
          <p:nvPr/>
        </p:nvSpPr>
        <p:spPr>
          <a:xfrm>
            <a:off x="70697" y="6858177"/>
            <a:ext cx="10068239" cy="1559580"/>
          </a:xfrm>
          <a:custGeom>
            <a:avLst/>
            <a:gdLst/>
            <a:ahLst/>
            <a:cxnLst/>
            <a:rect l="l" t="t" r="r" b="b"/>
            <a:pathLst>
              <a:path w="8664332" h="1559580">
                <a:moveTo>
                  <a:pt x="0" y="0"/>
                </a:moveTo>
                <a:lnTo>
                  <a:pt x="8664333" y="0"/>
                </a:lnTo>
                <a:lnTo>
                  <a:pt x="8664333" y="1559579"/>
                </a:lnTo>
                <a:lnTo>
                  <a:pt x="0" y="1559579"/>
                </a:lnTo>
                <a:lnTo>
                  <a:pt x="0" y="0"/>
                </a:lnTo>
                <a:close/>
              </a:path>
            </a:pathLst>
          </a:custGeom>
          <a:blipFill>
            <a:blip r:embed="rId8"/>
            <a:stretch>
              <a:fillRect/>
            </a:stretch>
          </a:blipFill>
        </p:spPr>
      </p:sp>
      <p:sp>
        <p:nvSpPr>
          <p:cNvPr id="8" name="Freeform 8"/>
          <p:cNvSpPr/>
          <p:nvPr/>
        </p:nvSpPr>
        <p:spPr>
          <a:xfrm>
            <a:off x="9373206" y="5662894"/>
            <a:ext cx="2724528" cy="2822436"/>
          </a:xfrm>
          <a:custGeom>
            <a:avLst/>
            <a:gdLst/>
            <a:ahLst/>
            <a:cxnLst/>
            <a:rect l="l" t="t" r="r" b="b"/>
            <a:pathLst>
              <a:path w="2344622" h="2822436">
                <a:moveTo>
                  <a:pt x="0" y="0"/>
                </a:moveTo>
                <a:lnTo>
                  <a:pt x="2344622" y="0"/>
                </a:lnTo>
                <a:lnTo>
                  <a:pt x="2344622" y="2822436"/>
                </a:lnTo>
                <a:lnTo>
                  <a:pt x="0" y="2822436"/>
                </a:lnTo>
                <a:lnTo>
                  <a:pt x="0" y="0"/>
                </a:lnTo>
                <a:close/>
              </a:path>
            </a:pathLst>
          </a:custGeom>
          <a:blipFill>
            <a:blip r:embed="rId9"/>
            <a:stretch>
              <a:fillRect/>
            </a:stretch>
          </a:blipFill>
        </p:spPr>
      </p:sp>
      <p:sp>
        <p:nvSpPr>
          <p:cNvPr id="9" name="Freeform 9"/>
          <p:cNvSpPr/>
          <p:nvPr/>
        </p:nvSpPr>
        <p:spPr>
          <a:xfrm>
            <a:off x="12359433" y="5662894"/>
            <a:ext cx="5928224" cy="2754863"/>
          </a:xfrm>
          <a:custGeom>
            <a:avLst/>
            <a:gdLst/>
            <a:ahLst/>
            <a:cxnLst/>
            <a:rect l="l" t="t" r="r" b="b"/>
            <a:pathLst>
              <a:path w="5101597" h="2754863">
                <a:moveTo>
                  <a:pt x="0" y="0"/>
                </a:moveTo>
                <a:lnTo>
                  <a:pt x="5101598" y="0"/>
                </a:lnTo>
                <a:lnTo>
                  <a:pt x="5101598" y="2754862"/>
                </a:lnTo>
                <a:lnTo>
                  <a:pt x="0" y="2754862"/>
                </a:lnTo>
                <a:lnTo>
                  <a:pt x="0" y="0"/>
                </a:lnTo>
                <a:close/>
              </a:path>
            </a:pathLst>
          </a:custGeom>
          <a:blipFill>
            <a:blip r:embed="rId10"/>
            <a:stretch>
              <a:fillRect/>
            </a:stretch>
          </a:blipFill>
        </p:spPr>
      </p:sp>
      <p:sp>
        <p:nvSpPr>
          <p:cNvPr id="10" name="TextBox 10"/>
          <p:cNvSpPr txBox="1"/>
          <p:nvPr/>
        </p:nvSpPr>
        <p:spPr>
          <a:xfrm>
            <a:off x="698666" y="1270529"/>
            <a:ext cx="6311734" cy="880819"/>
          </a:xfrm>
          <a:prstGeom prst="rect">
            <a:avLst/>
          </a:prstGeom>
        </p:spPr>
        <p:txBody>
          <a:bodyPr wrap="square" lIns="0" tIns="0" rIns="0" bIns="0" rtlCol="0" anchor="t">
            <a:spAutoFit/>
          </a:bodyPr>
          <a:lstStyle/>
          <a:p>
            <a:pPr algn="ctr">
              <a:lnSpc>
                <a:spcPts val="7519"/>
              </a:lnSpc>
              <a:spcBef>
                <a:spcPct val="0"/>
              </a:spcBef>
            </a:pPr>
            <a:r>
              <a:rPr lang="en-US" sz="5370" b="1" dirty="0">
                <a:solidFill>
                  <a:srgbClr val="3E67C8"/>
                </a:solidFill>
                <a:latin typeface="Georgia" panose="02040502050405020303" pitchFamily="18" charset="0"/>
                <a:ea typeface="Poppins Medium"/>
                <a:cs typeface="Poppins Medium"/>
                <a:sym typeface="Poppins Medium"/>
              </a:rPr>
              <a:t>2. Outils utilisés </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89067" y="1717795"/>
            <a:ext cx="4250829"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Résolution</a:t>
            </a:r>
          </a:p>
        </p:txBody>
      </p:sp>
      <p:sp>
        <p:nvSpPr>
          <p:cNvPr id="5" name="TextBox 5"/>
          <p:cNvSpPr txBox="1"/>
          <p:nvPr/>
        </p:nvSpPr>
        <p:spPr>
          <a:xfrm>
            <a:off x="817852" y="3313658"/>
            <a:ext cx="16652296" cy="3529108"/>
          </a:xfrm>
          <a:prstGeom prst="rect">
            <a:avLst/>
          </a:prstGeom>
        </p:spPr>
        <p:txBody>
          <a:bodyPr lIns="0" tIns="0" rIns="0" bIns="0" rtlCol="0" anchor="t">
            <a:spAutoFit/>
          </a:bodyPr>
          <a:lstStyle/>
          <a:p>
            <a:pPr algn="l">
              <a:lnSpc>
                <a:spcPts val="5559"/>
              </a:lnSpc>
            </a:pPr>
            <a:r>
              <a:rPr lang="en-US" sz="3970" dirty="0">
                <a:solidFill>
                  <a:srgbClr val="000000"/>
                </a:solidFill>
                <a:latin typeface="Georgia" panose="02040502050405020303" pitchFamily="18" charset="0"/>
                <a:ea typeface="Poppins"/>
                <a:cs typeface="Poppins"/>
                <a:sym typeface="Poppins"/>
              </a:rPr>
              <a:t>Premièrement Il faut commencer par l’exploration de notre dataset.. comme afficher les différents colonnes , savoir les champs NULL, appliquer quelque modifications sur notre dataset pour la normalisation des valeurs utilisant Robust Scaler.</a:t>
            </a:r>
          </a:p>
          <a:p>
            <a:pPr algn="l">
              <a:lnSpc>
                <a:spcPts val="5559"/>
              </a:lnSpc>
              <a:spcBef>
                <a:spcPct val="0"/>
              </a:spcBef>
            </a:pPr>
            <a:endParaRPr lang="en-US" sz="3970" dirty="0">
              <a:solidFill>
                <a:srgbClr val="000000"/>
              </a:solidFill>
              <a:latin typeface="Georgia" panose="02040502050405020303" pitchFamily="18" charset="0"/>
              <a:ea typeface="Poppins"/>
              <a:cs typeface="Poppins"/>
              <a:sym typeface="Poppins"/>
            </a:endParaRPr>
          </a:p>
        </p:txBody>
      </p:sp>
      <p:pic>
        <p:nvPicPr>
          <p:cNvPr id="1026" name="Picture 2">
            <a:extLst>
              <a:ext uri="{FF2B5EF4-FFF2-40B4-BE49-F238E27FC236}">
                <a16:creationId xmlns:a16="http://schemas.microsoft.com/office/drawing/2014/main" id="{C306D64D-8E74-5423-00A8-1EB4E750B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5475" y="6800849"/>
            <a:ext cx="6362700" cy="2457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7249D7-F4F4-6E62-F518-DB187DB8DE9B}"/>
              </a:ext>
            </a:extLst>
          </p:cNvPr>
          <p:cNvSpPr txBox="1"/>
          <p:nvPr/>
        </p:nvSpPr>
        <p:spPr>
          <a:xfrm>
            <a:off x="1349565" y="6949462"/>
            <a:ext cx="7794435" cy="2202141"/>
          </a:xfrm>
          <a:prstGeom prst="rect">
            <a:avLst/>
          </a:prstGeom>
          <a:noFill/>
        </p:spPr>
        <p:txBody>
          <a:bodyPr wrap="square" rtlCol="0">
            <a:spAutoFit/>
          </a:bodyPr>
          <a:lstStyle/>
          <a:p>
            <a:r>
              <a:rPr lang="en-US" sz="3970" dirty="0">
                <a:solidFill>
                  <a:srgbClr val="000000"/>
                </a:solidFill>
                <a:latin typeface="Georgia" panose="02040502050405020303" pitchFamily="18" charset="0"/>
                <a:cs typeface="Poppins"/>
                <a:sym typeface="Poppins"/>
              </a:rPr>
              <a:t>Notre dataset est composé de 2 datasets KDD_Test.txt, KDD_Train.txt</a:t>
            </a:r>
          </a:p>
          <a:p>
            <a:endParaRPr lang="fr-FR"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665429" y="4751133"/>
            <a:ext cx="8957141" cy="4708897"/>
          </a:xfrm>
          <a:custGeom>
            <a:avLst/>
            <a:gdLst/>
            <a:ahLst/>
            <a:cxnLst/>
            <a:rect l="l" t="t" r="r" b="b"/>
            <a:pathLst>
              <a:path w="8957141" h="4708897">
                <a:moveTo>
                  <a:pt x="0" y="0"/>
                </a:moveTo>
                <a:lnTo>
                  <a:pt x="8957142" y="0"/>
                </a:lnTo>
                <a:lnTo>
                  <a:pt x="8957142" y="4708898"/>
                </a:lnTo>
                <a:lnTo>
                  <a:pt x="0" y="4708898"/>
                </a:lnTo>
                <a:lnTo>
                  <a:pt x="0" y="0"/>
                </a:lnTo>
                <a:close/>
              </a:path>
            </a:pathLst>
          </a:custGeom>
          <a:blipFill>
            <a:blip r:embed="rId5"/>
            <a:stretch>
              <a:fillRect/>
            </a:stretch>
          </a:blipFill>
        </p:spPr>
      </p:sp>
      <p:sp>
        <p:nvSpPr>
          <p:cNvPr id="5" name="TextBox 5"/>
          <p:cNvSpPr txBox="1"/>
          <p:nvPr/>
        </p:nvSpPr>
        <p:spPr>
          <a:xfrm>
            <a:off x="1289067" y="1717795"/>
            <a:ext cx="4250829"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Résolution</a:t>
            </a:r>
          </a:p>
        </p:txBody>
      </p:sp>
      <p:sp>
        <p:nvSpPr>
          <p:cNvPr id="6" name="TextBox 6"/>
          <p:cNvSpPr txBox="1"/>
          <p:nvPr/>
        </p:nvSpPr>
        <p:spPr>
          <a:xfrm>
            <a:off x="817852" y="2798505"/>
            <a:ext cx="16652296" cy="1374672"/>
          </a:xfrm>
          <a:prstGeom prst="rect">
            <a:avLst/>
          </a:prstGeom>
        </p:spPr>
        <p:txBody>
          <a:bodyPr lIns="0" tIns="0" rIns="0" bIns="0" rtlCol="0" anchor="t">
            <a:spAutoFit/>
          </a:bodyPr>
          <a:lstStyle/>
          <a:p>
            <a:pPr algn="l">
              <a:lnSpc>
                <a:spcPts val="5559"/>
              </a:lnSpc>
              <a:spcBef>
                <a:spcPct val="0"/>
              </a:spcBef>
            </a:pPr>
            <a:r>
              <a:rPr lang="en-US" sz="3970" dirty="0">
                <a:solidFill>
                  <a:srgbClr val="000000"/>
                </a:solidFill>
                <a:latin typeface="Georgia" panose="02040502050405020303" pitchFamily="18" charset="0"/>
                <a:ea typeface="Poppins"/>
                <a:cs typeface="Poppins"/>
                <a:sym typeface="Poppins"/>
              </a:rPr>
              <a:t>Aprés On passe au data cleaning pour résolu les champs NULL , et suppdiviser le dataset en données pour training et autre pour le test.</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10096" y="5173460"/>
            <a:ext cx="4084840" cy="4084840"/>
          </a:xfrm>
          <a:custGeom>
            <a:avLst/>
            <a:gdLst/>
            <a:ahLst/>
            <a:cxnLst/>
            <a:rect l="l" t="t" r="r" b="b"/>
            <a:pathLst>
              <a:path w="4084840" h="4084840">
                <a:moveTo>
                  <a:pt x="0" y="0"/>
                </a:moveTo>
                <a:lnTo>
                  <a:pt x="4084840" y="0"/>
                </a:lnTo>
                <a:lnTo>
                  <a:pt x="4084840" y="4084840"/>
                </a:lnTo>
                <a:lnTo>
                  <a:pt x="0" y="4084840"/>
                </a:lnTo>
                <a:lnTo>
                  <a:pt x="0" y="0"/>
                </a:lnTo>
                <a:close/>
              </a:path>
            </a:pathLst>
          </a:custGeom>
          <a:blipFill>
            <a:blip r:embed="rId5"/>
            <a:stretch>
              <a:fillRect/>
            </a:stretch>
          </a:blipFill>
        </p:spPr>
      </p:sp>
      <p:sp>
        <p:nvSpPr>
          <p:cNvPr id="5" name="Freeform 5"/>
          <p:cNvSpPr/>
          <p:nvPr/>
        </p:nvSpPr>
        <p:spPr>
          <a:xfrm>
            <a:off x="8107673" y="4945692"/>
            <a:ext cx="8059355" cy="4540376"/>
          </a:xfrm>
          <a:custGeom>
            <a:avLst/>
            <a:gdLst/>
            <a:ahLst/>
            <a:cxnLst/>
            <a:rect l="l" t="t" r="r" b="b"/>
            <a:pathLst>
              <a:path w="8059355" h="4540376">
                <a:moveTo>
                  <a:pt x="0" y="0"/>
                </a:moveTo>
                <a:lnTo>
                  <a:pt x="8059355" y="0"/>
                </a:lnTo>
                <a:lnTo>
                  <a:pt x="8059355" y="4540376"/>
                </a:lnTo>
                <a:lnTo>
                  <a:pt x="0" y="4540376"/>
                </a:lnTo>
                <a:lnTo>
                  <a:pt x="0" y="0"/>
                </a:lnTo>
                <a:close/>
              </a:path>
            </a:pathLst>
          </a:custGeom>
          <a:blipFill>
            <a:blip r:embed="rId6"/>
            <a:stretch>
              <a:fillRect r="-433"/>
            </a:stretch>
          </a:blipFill>
        </p:spPr>
      </p:sp>
      <p:sp>
        <p:nvSpPr>
          <p:cNvPr id="6" name="TextBox 6"/>
          <p:cNvSpPr txBox="1"/>
          <p:nvPr/>
        </p:nvSpPr>
        <p:spPr>
          <a:xfrm>
            <a:off x="1289067" y="1717795"/>
            <a:ext cx="4250829"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Résolution</a:t>
            </a:r>
          </a:p>
        </p:txBody>
      </p:sp>
      <p:sp>
        <p:nvSpPr>
          <p:cNvPr id="7" name="TextBox 7"/>
          <p:cNvSpPr txBox="1"/>
          <p:nvPr/>
        </p:nvSpPr>
        <p:spPr>
          <a:xfrm>
            <a:off x="817852" y="3052026"/>
            <a:ext cx="16652296" cy="1423141"/>
          </a:xfrm>
          <a:prstGeom prst="rect">
            <a:avLst/>
          </a:prstGeom>
        </p:spPr>
        <p:txBody>
          <a:bodyPr lIns="0" tIns="0" rIns="0" bIns="0" rtlCol="0" anchor="t">
            <a:spAutoFit/>
          </a:bodyPr>
          <a:lstStyle/>
          <a:p>
            <a:pPr algn="l">
              <a:lnSpc>
                <a:spcPts val="5559"/>
              </a:lnSpc>
              <a:spcBef>
                <a:spcPct val="0"/>
              </a:spcBef>
            </a:pPr>
            <a:r>
              <a:rPr lang="en-US" sz="3970" dirty="0">
                <a:solidFill>
                  <a:srgbClr val="000000"/>
                </a:solidFill>
                <a:latin typeface="Georgia" panose="02040502050405020303" pitchFamily="18" charset="0"/>
                <a:ea typeface="Poppins"/>
                <a:cs typeface="Poppins"/>
                <a:sym typeface="Poppins"/>
              </a:rPr>
              <a:t>Dans notre mini-projet on a utiliser deux models de Machine Learning qui sont: </a:t>
            </a:r>
            <a:r>
              <a:rPr lang="en-US" sz="3970" dirty="0">
                <a:solidFill>
                  <a:srgbClr val="C76528"/>
                </a:solidFill>
                <a:latin typeface="Georgia" panose="02040502050405020303" pitchFamily="18" charset="0"/>
                <a:ea typeface="Poppins"/>
                <a:cs typeface="Poppins"/>
                <a:sym typeface="Poppins"/>
              </a:rPr>
              <a:t>Decision Tree</a:t>
            </a:r>
            <a:r>
              <a:rPr lang="en-US" sz="3970" dirty="0">
                <a:solidFill>
                  <a:srgbClr val="000000"/>
                </a:solidFill>
                <a:latin typeface="Georgia" panose="02040502050405020303" pitchFamily="18" charset="0"/>
                <a:ea typeface="Poppins"/>
                <a:cs typeface="Poppins"/>
                <a:sym typeface="Poppins"/>
              </a:rPr>
              <a:t> (DT) et </a:t>
            </a:r>
            <a:r>
              <a:rPr lang="en-US" sz="3970" dirty="0">
                <a:solidFill>
                  <a:srgbClr val="C76528"/>
                </a:solidFill>
                <a:latin typeface="Georgia" panose="02040502050405020303" pitchFamily="18" charset="0"/>
                <a:ea typeface="Poppins"/>
                <a:cs typeface="Poppins"/>
                <a:sym typeface="Poppins"/>
              </a:rPr>
              <a:t>Random Forest</a:t>
            </a:r>
            <a:r>
              <a:rPr lang="en-US" sz="3970" dirty="0">
                <a:solidFill>
                  <a:srgbClr val="000000"/>
                </a:solidFill>
                <a:latin typeface="Georgia" panose="02040502050405020303" pitchFamily="18" charset="0"/>
                <a:ea typeface="Poppins"/>
                <a:cs typeface="Poppins"/>
                <a:sym typeface="Poppins"/>
              </a:rPr>
              <a:t> (RF)</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89067" y="1717795"/>
            <a:ext cx="4250829"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Résolution</a:t>
            </a:r>
          </a:p>
        </p:txBody>
      </p:sp>
      <p:sp>
        <p:nvSpPr>
          <p:cNvPr id="5" name="TextBox 5"/>
          <p:cNvSpPr txBox="1"/>
          <p:nvPr/>
        </p:nvSpPr>
        <p:spPr>
          <a:xfrm>
            <a:off x="1289067" y="3409501"/>
            <a:ext cx="15534130" cy="3537691"/>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Decision Tree: </a:t>
            </a:r>
            <a:r>
              <a:rPr lang="en-US" sz="3970" dirty="0">
                <a:solidFill>
                  <a:srgbClr val="000000"/>
                </a:solidFill>
                <a:latin typeface="Georgia" panose="02040502050405020303" pitchFamily="18" charset="0"/>
                <a:ea typeface="Poppins"/>
                <a:cs typeface="Poppins"/>
                <a:sym typeface="Poppins"/>
              </a:rPr>
              <a:t>est un algorithme de Machine Learning non paramétrique, utilisé à la fois pour les tâches de classification et de régression. Il possède une structure hiérarchique et arborescente, qui se compose d’un nœud racine, de branches, de nœuds internes et de nœuds feuille.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89067" y="1717795"/>
            <a:ext cx="4250829"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Résolution</a:t>
            </a:r>
          </a:p>
        </p:txBody>
      </p:sp>
      <p:sp>
        <p:nvSpPr>
          <p:cNvPr id="5" name="TextBox 5"/>
          <p:cNvSpPr txBox="1"/>
          <p:nvPr/>
        </p:nvSpPr>
        <p:spPr>
          <a:xfrm>
            <a:off x="1289067" y="3090025"/>
            <a:ext cx="15970233" cy="4242541"/>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Random Forest: </a:t>
            </a:r>
            <a:r>
              <a:rPr lang="en-US" sz="3970" dirty="0">
                <a:solidFill>
                  <a:srgbClr val="000000"/>
                </a:solidFill>
                <a:latin typeface="Georgia" panose="02040502050405020303" pitchFamily="18" charset="0"/>
                <a:ea typeface="Poppins"/>
                <a:cs typeface="Poppins"/>
                <a:sym typeface="Poppins"/>
              </a:rPr>
              <a:t>est un algorithme de Machine Learning couramment utilisé, déposé par Leo Breiman et Adele Cutler, qui combine les résultats de plusieurs arbres de decision pour obtenir un résultat unique. Sa facilité d’utilisation et sa flexibilité ont favorisé son adoption, car il gère à la fois les problèmes de classification et de régression.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877879" y="3930955"/>
            <a:ext cx="6912077" cy="5666438"/>
          </a:xfrm>
          <a:custGeom>
            <a:avLst/>
            <a:gdLst/>
            <a:ahLst/>
            <a:cxnLst/>
            <a:rect l="l" t="t" r="r" b="b"/>
            <a:pathLst>
              <a:path w="6912077" h="5666438">
                <a:moveTo>
                  <a:pt x="0" y="0"/>
                </a:moveTo>
                <a:lnTo>
                  <a:pt x="6912078" y="0"/>
                </a:lnTo>
                <a:lnTo>
                  <a:pt x="6912078" y="5666438"/>
                </a:lnTo>
                <a:lnTo>
                  <a:pt x="0" y="5666438"/>
                </a:lnTo>
                <a:lnTo>
                  <a:pt x="0" y="0"/>
                </a:lnTo>
                <a:close/>
              </a:path>
            </a:pathLst>
          </a:custGeom>
          <a:blipFill>
            <a:blip r:embed="rId5"/>
            <a:stretch>
              <a:fillRect/>
            </a:stretch>
          </a:blipFill>
        </p:spPr>
      </p:sp>
      <p:sp>
        <p:nvSpPr>
          <p:cNvPr id="5" name="Freeform 5"/>
          <p:cNvSpPr/>
          <p:nvPr/>
        </p:nvSpPr>
        <p:spPr>
          <a:xfrm>
            <a:off x="10137321" y="3930955"/>
            <a:ext cx="5774615" cy="5594159"/>
          </a:xfrm>
          <a:custGeom>
            <a:avLst/>
            <a:gdLst/>
            <a:ahLst/>
            <a:cxnLst/>
            <a:rect l="l" t="t" r="r" b="b"/>
            <a:pathLst>
              <a:path w="5774615" h="5594159">
                <a:moveTo>
                  <a:pt x="0" y="0"/>
                </a:moveTo>
                <a:lnTo>
                  <a:pt x="5774615" y="0"/>
                </a:lnTo>
                <a:lnTo>
                  <a:pt x="5774615" y="5594159"/>
                </a:lnTo>
                <a:lnTo>
                  <a:pt x="0" y="5594159"/>
                </a:lnTo>
                <a:lnTo>
                  <a:pt x="0" y="0"/>
                </a:lnTo>
                <a:close/>
              </a:path>
            </a:pathLst>
          </a:custGeom>
          <a:blipFill>
            <a:blip r:embed="rId6"/>
            <a:stretch>
              <a:fillRect/>
            </a:stretch>
          </a:blipFill>
        </p:spPr>
      </p:sp>
      <p:sp>
        <p:nvSpPr>
          <p:cNvPr id="6" name="TextBox 6"/>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7" name="TextBox 7"/>
          <p:cNvSpPr txBox="1"/>
          <p:nvPr/>
        </p:nvSpPr>
        <p:spPr>
          <a:xfrm>
            <a:off x="1495045" y="2898339"/>
            <a:ext cx="13808960" cy="656526"/>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Decision Tree: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3930955"/>
            <a:ext cx="15527403" cy="5745139"/>
          </a:xfrm>
          <a:custGeom>
            <a:avLst/>
            <a:gdLst/>
            <a:ahLst/>
            <a:cxnLst/>
            <a:rect l="l" t="t" r="r" b="b"/>
            <a:pathLst>
              <a:path w="15527403" h="5745139">
                <a:moveTo>
                  <a:pt x="0" y="0"/>
                </a:moveTo>
                <a:lnTo>
                  <a:pt x="15527403" y="0"/>
                </a:lnTo>
                <a:lnTo>
                  <a:pt x="15527403" y="5745140"/>
                </a:lnTo>
                <a:lnTo>
                  <a:pt x="0" y="5745140"/>
                </a:lnTo>
                <a:lnTo>
                  <a:pt x="0" y="0"/>
                </a:lnTo>
                <a:close/>
              </a:path>
            </a:pathLst>
          </a:custGeom>
          <a:blipFill>
            <a:blip r:embed="rId5"/>
            <a:stretch>
              <a:fillRect/>
            </a:stretch>
          </a:blipFill>
        </p:spPr>
      </p:sp>
      <p:sp>
        <p:nvSpPr>
          <p:cNvPr id="5" name="TextBox 5"/>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6" name="TextBox 6"/>
          <p:cNvSpPr txBox="1"/>
          <p:nvPr/>
        </p:nvSpPr>
        <p:spPr>
          <a:xfrm>
            <a:off x="1495045" y="2898339"/>
            <a:ext cx="13808960" cy="656526"/>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Decision Tree: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5840709" y="446580"/>
            <a:ext cx="1087687" cy="164050"/>
            <a:chOff x="0" y="0"/>
            <a:chExt cx="286469" cy="43207"/>
          </a:xfrm>
        </p:grpSpPr>
        <p:sp>
          <p:nvSpPr>
            <p:cNvPr id="11" name="Freeform 11"/>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0" y="-38100"/>
              <a:ext cx="286469" cy="81307"/>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3" name="TextBox 13"/>
          <p:cNvSpPr txBox="1"/>
          <p:nvPr/>
        </p:nvSpPr>
        <p:spPr>
          <a:xfrm>
            <a:off x="5264976" y="3858302"/>
            <a:ext cx="11994324" cy="2774349"/>
          </a:xfrm>
          <a:prstGeom prst="rect">
            <a:avLst/>
          </a:prstGeom>
        </p:spPr>
        <p:txBody>
          <a:bodyPr lIns="0" tIns="0" rIns="0" bIns="0" rtlCol="0" anchor="t">
            <a:spAutoFit/>
          </a:bodyPr>
          <a:lstStyle/>
          <a:p>
            <a:pPr marL="684587" lvl="1" indent="-342293" algn="l">
              <a:lnSpc>
                <a:spcPts val="4439"/>
              </a:lnSpc>
              <a:buFont typeface="Arial"/>
              <a:buChar char="•"/>
            </a:pPr>
            <a:r>
              <a:rPr lang="en-US" sz="3170" dirty="0">
                <a:solidFill>
                  <a:srgbClr val="000000"/>
                </a:solidFill>
                <a:latin typeface="Georgia" panose="02040502050405020303" pitchFamily="18" charset="0"/>
                <a:ea typeface="Poppins Medium"/>
                <a:cs typeface="Poppins Medium"/>
                <a:sym typeface="Poppins Medium"/>
              </a:rPr>
              <a:t>Utilisation d'algorithmes de machine learning pour l'analyse des logs et des activités suspectes.</a:t>
            </a:r>
          </a:p>
          <a:p>
            <a:pPr algn="l">
              <a:lnSpc>
                <a:spcPts val="4439"/>
              </a:lnSpc>
            </a:pPr>
            <a:endParaRPr lang="en-US" sz="3170" dirty="0">
              <a:solidFill>
                <a:srgbClr val="000000"/>
              </a:solidFill>
              <a:latin typeface="Georgia" panose="02040502050405020303" pitchFamily="18" charset="0"/>
              <a:ea typeface="Poppins Medium"/>
              <a:cs typeface="Poppins Medium"/>
              <a:sym typeface="Poppins Medium"/>
            </a:endParaRPr>
          </a:p>
          <a:p>
            <a:pPr marL="684587" lvl="1" indent="-342293" algn="l">
              <a:lnSpc>
                <a:spcPts val="4439"/>
              </a:lnSpc>
              <a:spcBef>
                <a:spcPct val="0"/>
              </a:spcBef>
              <a:buFont typeface="Arial"/>
              <a:buChar char="•"/>
            </a:pPr>
            <a:r>
              <a:rPr lang="en-US" sz="3170" dirty="0">
                <a:solidFill>
                  <a:srgbClr val="000000"/>
                </a:solidFill>
                <a:latin typeface="Georgia" panose="02040502050405020303" pitchFamily="18" charset="0"/>
                <a:ea typeface="Poppins Medium"/>
                <a:cs typeface="Poppins Medium"/>
                <a:sym typeface="Poppins Medium"/>
              </a:rPr>
              <a:t>Construire un Système de détection des menaces basé sur les données en temps réel avec un faible taux de faux positifs. </a:t>
            </a:r>
          </a:p>
        </p:txBody>
      </p:sp>
      <p:sp>
        <p:nvSpPr>
          <p:cNvPr id="14" name="Freeform 14"/>
          <p:cNvSpPr/>
          <p:nvPr/>
        </p:nvSpPr>
        <p:spPr>
          <a:xfrm>
            <a:off x="401129" y="446580"/>
            <a:ext cx="5120103" cy="4114800"/>
          </a:xfrm>
          <a:custGeom>
            <a:avLst/>
            <a:gdLst/>
            <a:ahLst/>
            <a:cxnLst/>
            <a:rect l="l" t="t" r="r" b="b"/>
            <a:pathLst>
              <a:path w="5120103" h="4114800">
                <a:moveTo>
                  <a:pt x="0" y="0"/>
                </a:moveTo>
                <a:lnTo>
                  <a:pt x="5120104" y="0"/>
                </a:lnTo>
                <a:lnTo>
                  <a:pt x="51201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5840709" y="1085584"/>
            <a:ext cx="7315652" cy="983667"/>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Ultra-Bold"/>
                <a:cs typeface="Montserrat Ultra-Bold"/>
                <a:sym typeface="Montserrat Ultra-Bold"/>
              </a:rPr>
              <a:t>Objectifs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5045" y="3930955"/>
            <a:ext cx="6912077" cy="5666438"/>
          </a:xfrm>
          <a:custGeom>
            <a:avLst/>
            <a:gdLst/>
            <a:ahLst/>
            <a:cxnLst/>
            <a:rect l="l" t="t" r="r" b="b"/>
            <a:pathLst>
              <a:path w="6912077" h="5666438">
                <a:moveTo>
                  <a:pt x="0" y="0"/>
                </a:moveTo>
                <a:lnTo>
                  <a:pt x="6912077" y="0"/>
                </a:lnTo>
                <a:lnTo>
                  <a:pt x="6912077" y="5666438"/>
                </a:lnTo>
                <a:lnTo>
                  <a:pt x="0" y="5666438"/>
                </a:lnTo>
                <a:lnTo>
                  <a:pt x="0" y="0"/>
                </a:lnTo>
                <a:close/>
              </a:path>
            </a:pathLst>
          </a:custGeom>
          <a:blipFill>
            <a:blip r:embed="rId5"/>
            <a:stretch>
              <a:fillRect/>
            </a:stretch>
          </a:blipFill>
        </p:spPr>
      </p:sp>
      <p:sp>
        <p:nvSpPr>
          <p:cNvPr id="5" name="Freeform 5"/>
          <p:cNvSpPr/>
          <p:nvPr/>
        </p:nvSpPr>
        <p:spPr>
          <a:xfrm>
            <a:off x="10154299" y="3664141"/>
            <a:ext cx="5774615" cy="5594159"/>
          </a:xfrm>
          <a:custGeom>
            <a:avLst/>
            <a:gdLst/>
            <a:ahLst/>
            <a:cxnLst/>
            <a:rect l="l" t="t" r="r" b="b"/>
            <a:pathLst>
              <a:path w="5774615" h="5594159">
                <a:moveTo>
                  <a:pt x="0" y="0"/>
                </a:moveTo>
                <a:lnTo>
                  <a:pt x="5774615" y="0"/>
                </a:lnTo>
                <a:lnTo>
                  <a:pt x="5774615" y="5594159"/>
                </a:lnTo>
                <a:lnTo>
                  <a:pt x="0" y="5594159"/>
                </a:lnTo>
                <a:lnTo>
                  <a:pt x="0" y="0"/>
                </a:lnTo>
                <a:close/>
              </a:path>
            </a:pathLst>
          </a:custGeom>
          <a:blipFill>
            <a:blip r:embed="rId6"/>
            <a:stretch>
              <a:fillRect/>
            </a:stretch>
          </a:blipFill>
        </p:spPr>
      </p:sp>
      <p:sp>
        <p:nvSpPr>
          <p:cNvPr id="6" name="TextBox 6"/>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7" name="TextBox 7"/>
          <p:cNvSpPr txBox="1"/>
          <p:nvPr/>
        </p:nvSpPr>
        <p:spPr>
          <a:xfrm>
            <a:off x="1495045" y="2898339"/>
            <a:ext cx="13808960" cy="656526"/>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Random Forest:</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90064" y="3900948"/>
            <a:ext cx="10001215" cy="4414616"/>
          </a:xfrm>
          <a:custGeom>
            <a:avLst/>
            <a:gdLst/>
            <a:ahLst/>
            <a:cxnLst/>
            <a:rect l="l" t="t" r="r" b="b"/>
            <a:pathLst>
              <a:path w="15887633" h="4399301">
                <a:moveTo>
                  <a:pt x="0" y="0"/>
                </a:moveTo>
                <a:lnTo>
                  <a:pt x="15887632" y="0"/>
                </a:lnTo>
                <a:lnTo>
                  <a:pt x="15887632" y="4399301"/>
                </a:lnTo>
                <a:lnTo>
                  <a:pt x="0" y="4399301"/>
                </a:lnTo>
                <a:lnTo>
                  <a:pt x="0" y="0"/>
                </a:lnTo>
                <a:close/>
              </a:path>
            </a:pathLst>
          </a:custGeom>
          <a:blipFill>
            <a:blip r:embed="rId5"/>
            <a:stretch>
              <a:fillRect/>
            </a:stretch>
          </a:blipFill>
        </p:spPr>
      </p:sp>
      <p:sp>
        <p:nvSpPr>
          <p:cNvPr id="5" name="TextBox 5"/>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6" name="TextBox 6"/>
          <p:cNvSpPr txBox="1"/>
          <p:nvPr/>
        </p:nvSpPr>
        <p:spPr>
          <a:xfrm>
            <a:off x="1495045" y="2898339"/>
            <a:ext cx="13808960" cy="656526"/>
          </a:xfrm>
          <a:prstGeom prst="rect">
            <a:avLst/>
          </a:prstGeom>
        </p:spPr>
        <p:txBody>
          <a:bodyPr lIns="0" tIns="0" rIns="0" bIns="0" rtlCol="0" anchor="t">
            <a:spAutoFit/>
          </a:bodyPr>
          <a:lstStyle/>
          <a:p>
            <a:pPr algn="l">
              <a:lnSpc>
                <a:spcPts val="5559"/>
              </a:lnSpc>
              <a:spcBef>
                <a:spcPct val="0"/>
              </a:spcBef>
            </a:pPr>
            <a:r>
              <a:rPr lang="en-US" sz="3970" dirty="0">
                <a:solidFill>
                  <a:srgbClr val="00BF63"/>
                </a:solidFill>
                <a:latin typeface="Georgia" panose="02040502050405020303" pitchFamily="18" charset="0"/>
                <a:ea typeface="Poppins"/>
                <a:cs typeface="Poppins"/>
                <a:sym typeface="Poppins"/>
              </a:rPr>
              <a:t>Comparaison:</a:t>
            </a:r>
          </a:p>
        </p:txBody>
      </p:sp>
      <p:sp>
        <p:nvSpPr>
          <p:cNvPr id="7" name="Freeform 4">
            <a:extLst>
              <a:ext uri="{FF2B5EF4-FFF2-40B4-BE49-F238E27FC236}">
                <a16:creationId xmlns:a16="http://schemas.microsoft.com/office/drawing/2014/main" id="{02EBB83A-C4C8-E1C9-D673-1557EFA5865B}"/>
              </a:ext>
            </a:extLst>
          </p:cNvPr>
          <p:cNvSpPr/>
          <p:nvPr/>
        </p:nvSpPr>
        <p:spPr>
          <a:xfrm>
            <a:off x="10781342" y="3603071"/>
            <a:ext cx="7164715" cy="5083004"/>
          </a:xfrm>
          <a:custGeom>
            <a:avLst/>
            <a:gdLst/>
            <a:ahLst/>
            <a:cxnLst/>
            <a:rect l="l" t="t" r="r" b="b"/>
            <a:pathLst>
              <a:path w="8789966" h="5741934">
                <a:moveTo>
                  <a:pt x="0" y="0"/>
                </a:moveTo>
                <a:lnTo>
                  <a:pt x="8789965" y="0"/>
                </a:lnTo>
                <a:lnTo>
                  <a:pt x="8789965" y="5741935"/>
                </a:lnTo>
                <a:lnTo>
                  <a:pt x="0" y="5741935"/>
                </a:lnTo>
                <a:lnTo>
                  <a:pt x="0" y="0"/>
                </a:lnTo>
                <a:close/>
              </a:path>
            </a:pathLst>
          </a:custGeom>
          <a:blipFill>
            <a:blip r:embed="rId6"/>
            <a:stretch>
              <a:fillRect/>
            </a:stretch>
          </a:blipFill>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5" name="TextBox 5"/>
          <p:cNvSpPr txBox="1"/>
          <p:nvPr/>
        </p:nvSpPr>
        <p:spPr>
          <a:xfrm>
            <a:off x="1514095" y="3057177"/>
            <a:ext cx="14247721" cy="5373907"/>
          </a:xfrm>
          <a:prstGeom prst="rect">
            <a:avLst/>
          </a:prstGeom>
        </p:spPr>
        <p:txBody>
          <a:bodyPr lIns="0" tIns="0" rIns="0" bIns="0" rtlCol="0" anchor="t">
            <a:spAutoFit/>
          </a:bodyPr>
          <a:lstStyle/>
          <a:p>
            <a:pPr algn="l">
              <a:lnSpc>
                <a:spcPts val="4716"/>
              </a:lnSpc>
            </a:pPr>
            <a:r>
              <a:rPr lang="en-US" sz="3368" dirty="0">
                <a:solidFill>
                  <a:srgbClr val="00BF63"/>
                </a:solidFill>
                <a:latin typeface="Georgia" panose="02040502050405020303" pitchFamily="18" charset="0"/>
                <a:ea typeface="Poppins"/>
                <a:cs typeface="Poppins"/>
                <a:sym typeface="Poppins"/>
              </a:rPr>
              <a:t>Interprétation:</a:t>
            </a:r>
          </a:p>
          <a:p>
            <a:pPr algn="l">
              <a:lnSpc>
                <a:spcPts val="4716"/>
              </a:lnSpc>
            </a:pPr>
            <a:r>
              <a:rPr lang="en-US" sz="3368" dirty="0">
                <a:solidFill>
                  <a:srgbClr val="000000"/>
                </a:solidFill>
                <a:latin typeface="Georgia" panose="02040502050405020303" pitchFamily="18" charset="0"/>
                <a:ea typeface="Poppins"/>
                <a:cs typeface="Poppins"/>
                <a:sym typeface="Poppins"/>
              </a:rPr>
              <a:t>Le modèle Random Forest a atteint des résultats idéaux avec des notes de 1.0 sur toutes les mesures (exactitude, précision, Reccal, F1-score, et sensibilité). Cela indique que le modèle identifie toutes les menaces sans produire de faux positifs ni de faux négatifs.</a:t>
            </a:r>
          </a:p>
          <a:p>
            <a:pPr algn="l">
              <a:lnSpc>
                <a:spcPts val="4716"/>
              </a:lnSpc>
            </a:pPr>
            <a:r>
              <a:rPr lang="en-US" sz="3368" dirty="0">
                <a:solidFill>
                  <a:srgbClr val="000000"/>
                </a:solidFill>
                <a:latin typeface="Georgia" panose="02040502050405020303" pitchFamily="18" charset="0"/>
                <a:ea typeface="Poppins"/>
                <a:cs typeface="Poppins"/>
                <a:sym typeface="Poppins"/>
              </a:rPr>
              <a:t> En revanche, l'arbre de décision offre des résultats corrects, bien que moins efficaces. Par exemple, sa précision est de </a:t>
            </a:r>
            <a:r>
              <a:rPr lang="en-US" sz="3368" b="1" dirty="0">
                <a:solidFill>
                  <a:srgbClr val="000000"/>
                </a:solidFill>
                <a:latin typeface="Georgia" panose="02040502050405020303" pitchFamily="18" charset="0"/>
                <a:ea typeface="Poppins Bold"/>
                <a:cs typeface="Poppins Bold"/>
                <a:sym typeface="Poppins Bold"/>
              </a:rPr>
              <a:t>0.864</a:t>
            </a:r>
            <a:r>
              <a:rPr lang="en-US" sz="3368" dirty="0">
                <a:solidFill>
                  <a:srgbClr val="000000"/>
                </a:solidFill>
                <a:latin typeface="Georgia" panose="02040502050405020303" pitchFamily="18" charset="0"/>
                <a:ea typeface="Poppins"/>
                <a:cs typeface="Poppins"/>
                <a:sym typeface="Poppins"/>
              </a:rPr>
              <a:t> et son rappel de </a:t>
            </a:r>
            <a:r>
              <a:rPr lang="en-US" sz="3368" b="1" dirty="0">
                <a:solidFill>
                  <a:srgbClr val="000000"/>
                </a:solidFill>
                <a:latin typeface="Georgia" panose="02040502050405020303" pitchFamily="18" charset="0"/>
                <a:ea typeface="Poppins Bold"/>
                <a:cs typeface="Poppins Bold"/>
                <a:sym typeface="Poppins Bold"/>
              </a:rPr>
              <a:t>0.76</a:t>
            </a:r>
            <a:r>
              <a:rPr lang="en-US" sz="3368" dirty="0">
                <a:solidFill>
                  <a:srgbClr val="000000"/>
                </a:solidFill>
                <a:latin typeface="Georgia" panose="02040502050405020303" pitchFamily="18" charset="0"/>
                <a:ea typeface="Poppins"/>
                <a:cs typeface="Poppins"/>
                <a:sym typeface="Poppins"/>
              </a:rPr>
              <a:t>, ce qui indique qu'il y a des menaces potentielles qui sont négligées.</a:t>
            </a:r>
          </a:p>
          <a:p>
            <a:pPr algn="l">
              <a:lnSpc>
                <a:spcPts val="4716"/>
              </a:lnSpc>
              <a:spcBef>
                <a:spcPct val="0"/>
              </a:spcBef>
            </a:pPr>
            <a:endParaRPr lang="en-US" sz="3368"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5" name="TextBox 5"/>
          <p:cNvSpPr txBox="1"/>
          <p:nvPr/>
        </p:nvSpPr>
        <p:spPr>
          <a:xfrm>
            <a:off x="1495045" y="3057177"/>
            <a:ext cx="14247721" cy="5373907"/>
          </a:xfrm>
          <a:prstGeom prst="rect">
            <a:avLst/>
          </a:prstGeom>
        </p:spPr>
        <p:txBody>
          <a:bodyPr lIns="0" tIns="0" rIns="0" bIns="0" rtlCol="0" anchor="t">
            <a:spAutoFit/>
          </a:bodyPr>
          <a:lstStyle/>
          <a:p>
            <a:pPr algn="l">
              <a:lnSpc>
                <a:spcPts val="4716"/>
              </a:lnSpc>
            </a:pPr>
            <a:r>
              <a:rPr lang="en-US" sz="3368" dirty="0">
                <a:solidFill>
                  <a:srgbClr val="00BF63"/>
                </a:solidFill>
                <a:latin typeface="Georgia" panose="02040502050405020303" pitchFamily="18" charset="0"/>
                <a:ea typeface="Poppins"/>
                <a:cs typeface="Poppins"/>
                <a:sym typeface="Poppins"/>
              </a:rPr>
              <a:t>Interprétation:</a:t>
            </a:r>
          </a:p>
          <a:p>
            <a:pPr algn="l">
              <a:lnSpc>
                <a:spcPts val="4716"/>
              </a:lnSpc>
            </a:pPr>
            <a:r>
              <a:rPr lang="en-US" sz="3368" dirty="0">
                <a:solidFill>
                  <a:srgbClr val="000000"/>
                </a:solidFill>
                <a:latin typeface="Georgia" panose="02040502050405020303" pitchFamily="18" charset="0"/>
                <a:ea typeface="Poppins"/>
                <a:cs typeface="Poppins"/>
                <a:sym typeface="Poppins"/>
              </a:rPr>
              <a:t>Bien que les résultats du Random Forest soient encourageants, un score idéal peut signaler un problème d’overfitting, où le modèle "retient" les données d'entraînement sans acquérir des généralisations pertinentes pour de nouvelles données. Les arbres de décision, bien qu'ils ne soient pas aussi efficaces, paraissent être moins sensibles au surapprentissage, ce qui pourrait les rendre plus résistants dans certains cas.</a:t>
            </a:r>
          </a:p>
          <a:p>
            <a:pPr algn="l">
              <a:lnSpc>
                <a:spcPts val="4716"/>
              </a:lnSpc>
            </a:pPr>
            <a:endParaRPr lang="en-US" sz="3368" dirty="0">
              <a:solidFill>
                <a:srgbClr val="000000"/>
              </a:solidFill>
              <a:latin typeface="Georgia" panose="02040502050405020303" pitchFamily="18" charset="0"/>
              <a:ea typeface="Poppins"/>
              <a:cs typeface="Poppins"/>
              <a:sym typeface="Poppins"/>
            </a:endParaRPr>
          </a:p>
          <a:p>
            <a:pPr algn="l">
              <a:lnSpc>
                <a:spcPts val="4716"/>
              </a:lnSpc>
              <a:spcBef>
                <a:spcPct val="0"/>
              </a:spcBef>
            </a:pPr>
            <a:endParaRPr lang="en-US" sz="3368"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5" name="TextBox 5"/>
          <p:cNvSpPr txBox="1"/>
          <p:nvPr/>
        </p:nvSpPr>
        <p:spPr>
          <a:xfrm>
            <a:off x="1495045" y="3085752"/>
            <a:ext cx="16167716" cy="5878212"/>
          </a:xfrm>
          <a:prstGeom prst="rect">
            <a:avLst/>
          </a:prstGeom>
        </p:spPr>
        <p:txBody>
          <a:bodyPr lIns="0" tIns="0" rIns="0" bIns="0" rtlCol="0" anchor="t">
            <a:spAutoFit/>
          </a:bodyPr>
          <a:lstStyle/>
          <a:p>
            <a:pPr algn="l">
              <a:lnSpc>
                <a:spcPts val="4156"/>
              </a:lnSpc>
            </a:pPr>
            <a:r>
              <a:rPr lang="en-US" sz="2969" dirty="0">
                <a:solidFill>
                  <a:srgbClr val="00BF63"/>
                </a:solidFill>
                <a:latin typeface="Georgia" panose="02040502050405020303" pitchFamily="18" charset="0"/>
                <a:ea typeface="Poppins"/>
                <a:cs typeface="Poppins"/>
                <a:sym typeface="Poppins"/>
              </a:rPr>
              <a:t>Critique des Résultats :</a:t>
            </a:r>
          </a:p>
          <a:p>
            <a:pPr algn="l">
              <a:lnSpc>
                <a:spcPts val="4156"/>
              </a:lnSpc>
            </a:pPr>
            <a:r>
              <a:rPr lang="en-US" sz="2969" dirty="0">
                <a:solidFill>
                  <a:srgbClr val="37636B"/>
                </a:solidFill>
                <a:latin typeface="Georgia" panose="02040502050405020303" pitchFamily="18" charset="0"/>
                <a:ea typeface="Poppins"/>
                <a:cs typeface="Poppins"/>
                <a:sym typeface="Poppins"/>
              </a:rPr>
              <a:t>Overfitting Possible pour le Random Forest</a:t>
            </a:r>
          </a:p>
          <a:p>
            <a:pPr algn="l">
              <a:lnSpc>
                <a:spcPts val="4156"/>
              </a:lnSpc>
            </a:pPr>
            <a:r>
              <a:rPr lang="en-US" sz="2969" dirty="0">
                <a:solidFill>
                  <a:srgbClr val="000000"/>
                </a:solidFill>
                <a:latin typeface="Georgia" panose="02040502050405020303" pitchFamily="18" charset="0"/>
                <a:ea typeface="Poppins"/>
                <a:cs typeface="Poppins"/>
                <a:sym typeface="Poppins"/>
              </a:rPr>
              <a:t>Les résultats obtenus montrent des scores parfaits pour le modèle Random Forest sur toutes les métriques (Accuracy, précision, recall, F1-score, sensitivité). Cependant, ces performances idéales peuvent indiquer un phénomène de surapprentissage (overfitting).</a:t>
            </a:r>
          </a:p>
          <a:p>
            <a:pPr marL="641012" lvl="1" indent="-320506" algn="l">
              <a:lnSpc>
                <a:spcPts val="4156"/>
              </a:lnSpc>
              <a:buFont typeface="Arial"/>
              <a:buChar char="•"/>
            </a:pPr>
            <a:r>
              <a:rPr lang="en-US" sz="2969" dirty="0">
                <a:solidFill>
                  <a:srgbClr val="000000"/>
                </a:solidFill>
                <a:latin typeface="Georgia" panose="02040502050405020303" pitchFamily="18" charset="0"/>
                <a:ea typeface="Poppins"/>
                <a:cs typeface="Poppins"/>
                <a:sym typeface="Poppins"/>
              </a:rPr>
              <a:t>Origine du problème : notre modèle semble avoir "mémorisé" les données d'entraînement plutôt que d'apprendre des schémas généralisables applicables à de nouvelles données.</a:t>
            </a:r>
          </a:p>
          <a:p>
            <a:pPr marL="641012" lvl="1" indent="-320506" algn="l">
              <a:lnSpc>
                <a:spcPts val="4156"/>
              </a:lnSpc>
              <a:buFont typeface="Arial"/>
              <a:buChar char="•"/>
            </a:pPr>
            <a:r>
              <a:rPr lang="en-US" sz="2969" dirty="0">
                <a:solidFill>
                  <a:srgbClr val="000000"/>
                </a:solidFill>
                <a:latin typeface="Georgia" panose="02040502050405020303" pitchFamily="18" charset="0"/>
                <a:ea typeface="Poppins"/>
                <a:cs typeface="Poppins"/>
                <a:sym typeface="Poppins"/>
              </a:rPr>
              <a:t>Conséquence : Cela pourrait limiter son efficacité lorsqu'il est exposé à des données réelles ou non vues, où il est probable qu'il soit incapable de détecter les menaces ou de maintenir des performances similaires.</a:t>
            </a:r>
          </a:p>
          <a:p>
            <a:pPr algn="l">
              <a:lnSpc>
                <a:spcPts val="4156"/>
              </a:lnSpc>
              <a:spcBef>
                <a:spcPct val="0"/>
              </a:spcBef>
            </a:pPr>
            <a:endParaRPr lang="en-US" sz="2969"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5" name="TextBox 5"/>
          <p:cNvSpPr txBox="1"/>
          <p:nvPr/>
        </p:nvSpPr>
        <p:spPr>
          <a:xfrm>
            <a:off x="1495045" y="3076227"/>
            <a:ext cx="16167716" cy="3939057"/>
          </a:xfrm>
          <a:prstGeom prst="rect">
            <a:avLst/>
          </a:prstGeom>
        </p:spPr>
        <p:txBody>
          <a:bodyPr lIns="0" tIns="0" rIns="0" bIns="0" rtlCol="0" anchor="t">
            <a:spAutoFit/>
          </a:bodyPr>
          <a:lstStyle/>
          <a:p>
            <a:pPr algn="l">
              <a:lnSpc>
                <a:spcPts val="4436"/>
              </a:lnSpc>
            </a:pPr>
            <a:r>
              <a:rPr lang="en-US" sz="3169" dirty="0">
                <a:solidFill>
                  <a:srgbClr val="00BF63"/>
                </a:solidFill>
                <a:latin typeface="Georgia" panose="02040502050405020303" pitchFamily="18" charset="0"/>
                <a:ea typeface="Poppins"/>
                <a:cs typeface="Poppins"/>
                <a:sym typeface="Poppins"/>
              </a:rPr>
              <a:t>Critique des Résultats :</a:t>
            </a:r>
          </a:p>
          <a:p>
            <a:pPr algn="l">
              <a:lnSpc>
                <a:spcPts val="4436"/>
              </a:lnSpc>
            </a:pPr>
            <a:endParaRPr lang="en-US" sz="3169" dirty="0">
              <a:solidFill>
                <a:srgbClr val="00BF63"/>
              </a:solidFill>
              <a:latin typeface="Georgia" panose="02040502050405020303" pitchFamily="18" charset="0"/>
              <a:ea typeface="Poppins"/>
              <a:cs typeface="Poppins"/>
              <a:sym typeface="Poppins"/>
            </a:endParaRPr>
          </a:p>
          <a:p>
            <a:pPr algn="l">
              <a:lnSpc>
                <a:spcPts val="4436"/>
              </a:lnSpc>
            </a:pPr>
            <a:r>
              <a:rPr lang="en-US" sz="3169" dirty="0">
                <a:solidFill>
                  <a:srgbClr val="37636B"/>
                </a:solidFill>
                <a:latin typeface="Georgia" panose="02040502050405020303" pitchFamily="18" charset="0"/>
                <a:ea typeface="Poppins"/>
                <a:cs typeface="Poppins"/>
                <a:sym typeface="Poppins"/>
              </a:rPr>
              <a:t>Manque de Validation sur Données Réelles</a:t>
            </a:r>
          </a:p>
          <a:p>
            <a:pPr algn="l">
              <a:lnSpc>
                <a:spcPts val="4436"/>
              </a:lnSpc>
            </a:pPr>
            <a:r>
              <a:rPr lang="en-US" sz="3169" dirty="0">
                <a:solidFill>
                  <a:srgbClr val="000000"/>
                </a:solidFill>
                <a:latin typeface="Georgia" panose="02040502050405020303" pitchFamily="18" charset="0"/>
                <a:ea typeface="Poppins"/>
                <a:cs typeface="Poppins"/>
                <a:sym typeface="Poppins"/>
              </a:rPr>
              <a:t>Les performances actuelles semblent être évaluées sur des données d'entraînement ou un ensemble de validation interne. Cette méthode est insuffisante pour garantir que le modèle est efficace dans des situations réelles.</a:t>
            </a:r>
          </a:p>
          <a:p>
            <a:pPr algn="l">
              <a:lnSpc>
                <a:spcPts val="4436"/>
              </a:lnSpc>
              <a:spcBef>
                <a:spcPct val="0"/>
              </a:spcBef>
            </a:pPr>
            <a:endParaRPr lang="en-US" sz="3169"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95045" y="1717795"/>
            <a:ext cx="3838873" cy="880819"/>
          </a:xfrm>
          <a:prstGeom prst="rect">
            <a:avLst/>
          </a:prstGeom>
        </p:spPr>
        <p:txBody>
          <a:bodyPr lIns="0" tIns="0" rIns="0" bIns="0" rtlCol="0" anchor="t">
            <a:spAutoFit/>
          </a:bodyPr>
          <a:lstStyle/>
          <a:p>
            <a:pPr algn="ctr">
              <a:lnSpc>
                <a:spcPts val="7519"/>
              </a:lnSpc>
              <a:spcBef>
                <a:spcPct val="0"/>
              </a:spcBef>
            </a:pPr>
            <a:r>
              <a:rPr lang="en-US" sz="5370" dirty="0">
                <a:solidFill>
                  <a:srgbClr val="3E67C8"/>
                </a:solidFill>
                <a:latin typeface="Georgia" panose="02040502050405020303" pitchFamily="18" charset="0"/>
                <a:ea typeface="Poppins"/>
                <a:cs typeface="Poppins"/>
                <a:sym typeface="Poppins"/>
              </a:rPr>
              <a:t>3. Résultats</a:t>
            </a:r>
          </a:p>
        </p:txBody>
      </p:sp>
      <p:sp>
        <p:nvSpPr>
          <p:cNvPr id="5" name="TextBox 5"/>
          <p:cNvSpPr txBox="1"/>
          <p:nvPr/>
        </p:nvSpPr>
        <p:spPr>
          <a:xfrm>
            <a:off x="1293315" y="2951963"/>
            <a:ext cx="16167716" cy="6955430"/>
          </a:xfrm>
          <a:prstGeom prst="rect">
            <a:avLst/>
          </a:prstGeom>
        </p:spPr>
        <p:txBody>
          <a:bodyPr lIns="0" tIns="0" rIns="0" bIns="0" rtlCol="0" anchor="t">
            <a:spAutoFit/>
          </a:bodyPr>
          <a:lstStyle/>
          <a:p>
            <a:pPr algn="l">
              <a:lnSpc>
                <a:spcPts val="4156"/>
              </a:lnSpc>
            </a:pPr>
            <a:r>
              <a:rPr lang="en-US" sz="2969" dirty="0">
                <a:solidFill>
                  <a:srgbClr val="00BF63"/>
                </a:solidFill>
                <a:latin typeface="Georgia" panose="02040502050405020303" pitchFamily="18" charset="0"/>
                <a:ea typeface="Poppins"/>
                <a:cs typeface="Poppins"/>
                <a:sym typeface="Poppins"/>
              </a:rPr>
              <a:t>Recommandations :</a:t>
            </a:r>
          </a:p>
          <a:p>
            <a:pPr algn="l">
              <a:lnSpc>
                <a:spcPts val="4156"/>
              </a:lnSpc>
            </a:pPr>
            <a:r>
              <a:rPr lang="en-US" sz="2969" dirty="0">
                <a:solidFill>
                  <a:srgbClr val="000000"/>
                </a:solidFill>
                <a:latin typeface="Georgia" panose="02040502050405020303" pitchFamily="18" charset="0"/>
                <a:ea typeface="Poppins"/>
                <a:cs typeface="Poppins"/>
                <a:sym typeface="Poppins"/>
              </a:rPr>
              <a:t>Il est également possible de tester des algorithmes plus avancés pour enrichir l’efficacité du système de détection d’anomalies dans les environnements cloud. XGBoost, par exemple, représente une excellente option pour les scénarios où les données se révèlent volumineuses et déséquilibrées. Sa rapidité et sa capacité à gérer les interactions complexes entre les variables en font un choix optimal pour détecter des menaces sophistiquées. Cependant, l’exploration de méthodes de machine learning non supervisé peut offrir une approche innovante pour détecter des anomalies inédites ou imprévues. Des algorithmes tels que les Autoencoders, le clustering avec k-means, ou les modèles de Gaussian Mixture peuvent être utilisés pour identifier des écarts significatifs dans les comportements des données sans avoir besoin de labels préalables. Cela est particulièrement utile dans des environnements dynamiques, où de nouvelles menaces émergent régulièrement.</a:t>
            </a:r>
          </a:p>
          <a:p>
            <a:pPr algn="l">
              <a:lnSpc>
                <a:spcPts val="4156"/>
              </a:lnSpc>
              <a:spcBef>
                <a:spcPct val="0"/>
              </a:spcBef>
            </a:pPr>
            <a:endParaRPr lang="en-US" sz="2969" dirty="0">
              <a:solidFill>
                <a:srgbClr val="000000"/>
              </a:solidFill>
              <a:latin typeface="Georgia" panose="02040502050405020303" pitchFamily="18" charset="0"/>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50646" y="2524468"/>
            <a:ext cx="9312115" cy="5238064"/>
          </a:xfrm>
          <a:custGeom>
            <a:avLst/>
            <a:gdLst/>
            <a:ahLst/>
            <a:cxnLst/>
            <a:rect l="l" t="t" r="r" b="b"/>
            <a:pathLst>
              <a:path w="9312115" h="5238064">
                <a:moveTo>
                  <a:pt x="0" y="0"/>
                </a:moveTo>
                <a:lnTo>
                  <a:pt x="9312115" y="0"/>
                </a:lnTo>
                <a:lnTo>
                  <a:pt x="9312115" y="5238064"/>
                </a:lnTo>
                <a:lnTo>
                  <a:pt x="0" y="5238064"/>
                </a:lnTo>
                <a:lnTo>
                  <a:pt x="0" y="0"/>
                </a:lnTo>
                <a:close/>
              </a:path>
            </a:pathLst>
          </a:custGeom>
          <a:blipFill>
            <a:blip r:embed="rId5"/>
            <a:stretch>
              <a:fillRect/>
            </a:stretch>
          </a:blipFill>
        </p:spPr>
      </p:sp>
      <p:sp>
        <p:nvSpPr>
          <p:cNvPr id="5" name="TextBox 5"/>
          <p:cNvSpPr txBox="1"/>
          <p:nvPr/>
        </p:nvSpPr>
        <p:spPr>
          <a:xfrm>
            <a:off x="1371600" y="4381500"/>
            <a:ext cx="8748643" cy="983667"/>
          </a:xfrm>
          <a:prstGeom prst="rect">
            <a:avLst/>
          </a:prstGeom>
        </p:spPr>
        <p:txBody>
          <a:bodyPr lIns="0" tIns="0" rIns="0" bIns="0" rtlCol="0" anchor="t">
            <a:spAutoFit/>
          </a:bodyPr>
          <a:lstStyle/>
          <a:p>
            <a:pPr algn="l">
              <a:lnSpc>
                <a:spcPts val="7574"/>
              </a:lnSpc>
            </a:pPr>
            <a:r>
              <a:rPr lang="en-US" sz="8510" b="1" dirty="0">
                <a:solidFill>
                  <a:schemeClr val="accent6">
                    <a:lumMod val="75000"/>
                  </a:schemeClr>
                </a:solidFill>
                <a:latin typeface="Georgia" panose="02040502050405020303" pitchFamily="18" charset="0"/>
                <a:ea typeface="Montserrat Bold"/>
                <a:cs typeface="Montserrat Bold"/>
                <a:sym typeface="Montserrat Bold"/>
              </a:rPr>
              <a:t>Conclusion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24416" y="2189152"/>
            <a:ext cx="15246602" cy="7673383"/>
          </a:xfrm>
          <a:prstGeom prst="rect">
            <a:avLst/>
          </a:prstGeom>
        </p:spPr>
        <p:txBody>
          <a:bodyPr lIns="0" tIns="0" rIns="0" bIns="0" rtlCol="0" anchor="t">
            <a:spAutoFit/>
          </a:bodyPr>
          <a:lstStyle/>
          <a:p>
            <a:pPr algn="l">
              <a:lnSpc>
                <a:spcPts val="4299"/>
              </a:lnSpc>
            </a:pPr>
            <a:r>
              <a:rPr lang="en-US" sz="3070" dirty="0">
                <a:solidFill>
                  <a:srgbClr val="000000"/>
                </a:solidFill>
                <a:latin typeface="Georgia" panose="02040502050405020303" pitchFamily="18" charset="0"/>
                <a:ea typeface="Poppins Medium"/>
                <a:cs typeface="Poppins Medium"/>
                <a:sym typeface="Poppins Medium"/>
              </a:rPr>
              <a:t>Pour conclure ce mini-projet, on peut dire que la sécurité cloud est un domaine très importants de nos jours, c’est pour cela dans le cadre de ce mini-projet on a créé deux modèles de Machine Learning ( Decision Tree et Random Forest) qui permettent de détecter les intrusion dans un environnement cloud, et on a trouvé des résultats très intéressant ( 0.864 pour l’Accuracy de Decision Tree et 1.0 pour l’Accuracy de Random Forest ), mais même avec ces résultats on a plusieurs remarques, tels que notre solution à besoin de validation sur des données réelles pour une meilleur prédiction d’anomalie toute en minimisant les faux positifs </a:t>
            </a:r>
          </a:p>
          <a:p>
            <a:pPr algn="l">
              <a:lnSpc>
                <a:spcPts val="4299"/>
              </a:lnSpc>
            </a:pPr>
            <a:endParaRPr lang="en-US" sz="3070" dirty="0">
              <a:solidFill>
                <a:srgbClr val="000000"/>
              </a:solidFill>
              <a:latin typeface="Georgia" panose="02040502050405020303" pitchFamily="18" charset="0"/>
              <a:ea typeface="Poppins Medium"/>
              <a:cs typeface="Poppins Medium"/>
              <a:sym typeface="Poppins Medium"/>
            </a:endParaRPr>
          </a:p>
          <a:p>
            <a:pPr>
              <a:lnSpc>
                <a:spcPts val="4299"/>
              </a:lnSpc>
            </a:pPr>
            <a:r>
              <a:rPr lang="en-US" sz="3070" dirty="0">
                <a:solidFill>
                  <a:srgbClr val="000000"/>
                </a:solidFill>
                <a:latin typeface="Georgia" panose="02040502050405020303" pitchFamily="18" charset="0"/>
                <a:ea typeface="Poppins Medium"/>
                <a:cs typeface="Poppins Medium"/>
                <a:sym typeface="Poppins Medium"/>
              </a:rPr>
              <a:t>Durant ce mini-projet, nous avons rencontré plusieurs difficultés tels que le choix de la DataSet appropriée aussi le modèle du Machine Learning, de même comment adopter la </a:t>
            </a:r>
            <a:r>
              <a:rPr lang="en-US" sz="3070" dirty="0" err="1">
                <a:solidFill>
                  <a:srgbClr val="000000"/>
                </a:solidFill>
                <a:latin typeface="Georgia" panose="02040502050405020303" pitchFamily="18" charset="0"/>
                <a:ea typeface="Poppins Medium"/>
                <a:cs typeface="Poppins Medium"/>
                <a:sym typeface="Poppins Medium"/>
              </a:rPr>
              <a:t>modélisation</a:t>
            </a:r>
            <a:r>
              <a:rPr lang="en-US" sz="3070" dirty="0">
                <a:solidFill>
                  <a:srgbClr val="000000"/>
                </a:solidFill>
                <a:latin typeface="Georgia" panose="02040502050405020303" pitchFamily="18" charset="0"/>
                <a:ea typeface="Poppins Medium"/>
                <a:cs typeface="Poppins Medium"/>
                <a:sym typeface="Poppins Medium"/>
              </a:rPr>
              <a:t> de la recherche opérationnelle dans notre mini-projet.</a:t>
            </a:r>
          </a:p>
          <a:p>
            <a:pPr algn="l">
              <a:lnSpc>
                <a:spcPts val="4299"/>
              </a:lnSpc>
            </a:pPr>
            <a:endParaRPr lang="en-US" sz="3070" dirty="0">
              <a:solidFill>
                <a:srgbClr val="000000"/>
              </a:solidFill>
              <a:latin typeface="Georgia" panose="02040502050405020303" pitchFamily="18" charset="0"/>
              <a:ea typeface="Poppins Medium"/>
              <a:cs typeface="Poppins Medium"/>
              <a:sym typeface="Poppins Medium"/>
            </a:endParaRPr>
          </a:p>
          <a:p>
            <a:pPr algn="l">
              <a:lnSpc>
                <a:spcPts val="4299"/>
              </a:lnSpc>
              <a:spcBef>
                <a:spcPct val="0"/>
              </a:spcBef>
            </a:pPr>
            <a:endParaRPr lang="en-US" sz="3070" dirty="0">
              <a:solidFill>
                <a:srgbClr val="000000"/>
              </a:solidFill>
              <a:latin typeface="Georgia" panose="02040502050405020303" pitchFamily="18" charset="0"/>
              <a:ea typeface="Poppins Medium"/>
              <a:cs typeface="Poppins Medium"/>
              <a:sym typeface="Poppins Medium"/>
            </a:endParaRPr>
          </a:p>
        </p:txBody>
      </p:sp>
      <p:sp>
        <p:nvSpPr>
          <p:cNvPr id="5" name="TextBox 5"/>
          <p:cNvSpPr txBox="1"/>
          <p:nvPr/>
        </p:nvSpPr>
        <p:spPr>
          <a:xfrm>
            <a:off x="1520699" y="768010"/>
            <a:ext cx="8748643" cy="983667"/>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Bold"/>
                <a:cs typeface="Montserrat Bold"/>
                <a:sym typeface="Montserrat Bold"/>
              </a:rPr>
              <a:t>Conclusion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90600" y="1934619"/>
            <a:ext cx="15981396" cy="7121950"/>
          </a:xfrm>
          <a:prstGeom prst="rect">
            <a:avLst/>
          </a:prstGeom>
        </p:spPr>
        <p:txBody>
          <a:bodyPr lIns="0" tIns="0" rIns="0" bIns="0" rtlCol="0" anchor="t">
            <a:spAutoFit/>
          </a:bodyPr>
          <a:lstStyle/>
          <a:p>
            <a:pPr algn="l">
              <a:lnSpc>
                <a:spcPts val="4299"/>
              </a:lnSpc>
            </a:pPr>
            <a:endParaRPr lang="en-US" sz="3070" dirty="0">
              <a:solidFill>
                <a:srgbClr val="000000"/>
              </a:solidFill>
              <a:latin typeface="Georgia" panose="02040502050405020303" pitchFamily="18" charset="0"/>
              <a:ea typeface="Poppins Medium"/>
              <a:cs typeface="Poppins Medium"/>
              <a:sym typeface="Poppins Medium"/>
            </a:endParaRPr>
          </a:p>
          <a:p>
            <a:pPr algn="l">
              <a:lnSpc>
                <a:spcPts val="4299"/>
              </a:lnSpc>
            </a:pPr>
            <a:r>
              <a:rPr lang="en-US" sz="3070" dirty="0">
                <a:solidFill>
                  <a:srgbClr val="000000"/>
                </a:solidFill>
                <a:latin typeface="Georgia" panose="02040502050405020303" pitchFamily="18" charset="0"/>
                <a:ea typeface="Poppins Medium"/>
                <a:cs typeface="Poppins Medium"/>
                <a:sym typeface="Poppins Medium"/>
              </a:rPr>
              <a:t>D’autre part le monde du Cloud Computing est dans une révolution constante, et notre mini-projet traite un aspect très critique qui concerne la sécurité des environnements cloud, et les grandes entreprises du Cloud Computing investissent de grande somme d’argents pour développer des solutions de sécurité. Et pour donner une continuité future à ce mini-projet on peut dire qu’on peut encore mieux le développer pour pouvoir gérer des vrai environnements cloud.</a:t>
            </a:r>
          </a:p>
          <a:p>
            <a:pPr algn="l">
              <a:lnSpc>
                <a:spcPts val="4299"/>
              </a:lnSpc>
            </a:pPr>
            <a:endParaRPr lang="en-US" sz="3070" dirty="0">
              <a:solidFill>
                <a:srgbClr val="000000"/>
              </a:solidFill>
              <a:latin typeface="Georgia" panose="02040502050405020303" pitchFamily="18" charset="0"/>
              <a:ea typeface="Poppins Medium"/>
              <a:cs typeface="Poppins Medium"/>
              <a:sym typeface="Poppins Medium"/>
            </a:endParaRPr>
          </a:p>
          <a:p>
            <a:pPr algn="l">
              <a:lnSpc>
                <a:spcPts val="4299"/>
              </a:lnSpc>
            </a:pPr>
            <a:r>
              <a:rPr lang="en-US" sz="3070" dirty="0">
                <a:solidFill>
                  <a:srgbClr val="000000"/>
                </a:solidFill>
                <a:latin typeface="Georgia" panose="02040502050405020303" pitchFamily="18" charset="0"/>
                <a:ea typeface="Poppins Medium"/>
                <a:cs typeface="Poppins Medium"/>
                <a:sym typeface="Poppins Medium"/>
              </a:rPr>
              <a:t>           Finalement, dans ce mini-projet on a appris comment mieux travailler en équipe, et augmenter l’esprit de collaboration ce qui nous a permis de bien réaliser ce mini-projet et bien comprendre nôtre sujet.</a:t>
            </a:r>
          </a:p>
          <a:p>
            <a:pPr algn="l">
              <a:lnSpc>
                <a:spcPts val="4299"/>
              </a:lnSpc>
            </a:pPr>
            <a:endParaRPr lang="en-US" sz="3070" dirty="0">
              <a:solidFill>
                <a:srgbClr val="000000"/>
              </a:solidFill>
              <a:latin typeface="Georgia" panose="02040502050405020303" pitchFamily="18" charset="0"/>
              <a:ea typeface="Poppins Medium"/>
              <a:cs typeface="Poppins Medium"/>
              <a:sym typeface="Poppins Medium"/>
            </a:endParaRPr>
          </a:p>
          <a:p>
            <a:pPr algn="l">
              <a:lnSpc>
                <a:spcPts val="4299"/>
              </a:lnSpc>
              <a:spcBef>
                <a:spcPct val="0"/>
              </a:spcBef>
            </a:pPr>
            <a:endParaRPr lang="en-US" sz="3070" dirty="0">
              <a:solidFill>
                <a:srgbClr val="000000"/>
              </a:solidFill>
              <a:latin typeface="Georgia" panose="02040502050405020303" pitchFamily="18" charset="0"/>
              <a:ea typeface="Poppins Medium"/>
              <a:cs typeface="Poppins Medium"/>
              <a:sym typeface="Poppins Medium"/>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678097" y="184221"/>
            <a:ext cx="2943128" cy="29431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3" name="TextBox 13"/>
          <p:cNvSpPr txBox="1"/>
          <p:nvPr/>
        </p:nvSpPr>
        <p:spPr>
          <a:xfrm>
            <a:off x="4959092" y="2503607"/>
            <a:ext cx="12807930" cy="6205032"/>
          </a:xfrm>
          <a:prstGeom prst="rect">
            <a:avLst/>
          </a:prstGeom>
        </p:spPr>
        <p:txBody>
          <a:bodyPr wrap="square" lIns="0" tIns="0" rIns="0" bIns="0" rtlCol="0" anchor="t">
            <a:spAutoFit/>
          </a:bodyPr>
          <a:lstStyle/>
          <a:p>
            <a:pPr marL="589671" lvl="1" indent="-294835" algn="l">
              <a:lnSpc>
                <a:spcPts val="3441"/>
              </a:lnSpc>
              <a:buFont typeface="Arial"/>
              <a:buChar char="•"/>
            </a:pPr>
            <a:r>
              <a:rPr lang="en-US" sz="2731" dirty="0">
                <a:solidFill>
                  <a:srgbClr val="00B050"/>
                </a:solidFill>
                <a:latin typeface="Georgia" panose="02040502050405020303" pitchFamily="18" charset="0"/>
                <a:ea typeface="Montserrat Bold"/>
                <a:cs typeface="Montserrat Bold"/>
                <a:sym typeface="Montserrat Bold"/>
              </a:rPr>
              <a:t>Introduction générale sur l’intérêt de la recherche opérationnelle en domaine d’ingénierie:</a:t>
            </a:r>
          </a:p>
          <a:p>
            <a:pPr marL="294836" lvl="1" algn="l">
              <a:lnSpc>
                <a:spcPts val="3441"/>
              </a:lnSpc>
            </a:pPr>
            <a:endParaRPr lang="en-US" sz="2731" dirty="0">
              <a:solidFill>
                <a:srgbClr val="3E67C8"/>
              </a:solidFill>
              <a:latin typeface="Georgia" panose="02040502050405020303" pitchFamily="18" charset="0"/>
              <a:ea typeface="Montserrat Bold"/>
              <a:cs typeface="Montserrat Bold"/>
              <a:sym typeface="Montserrat Bold"/>
            </a:endParaRPr>
          </a:p>
          <a:p>
            <a:pPr algn="l">
              <a:lnSpc>
                <a:spcPts val="3189"/>
              </a:lnSpc>
            </a:pPr>
            <a:r>
              <a:rPr lang="en-US" sz="2531" dirty="0">
                <a:solidFill>
                  <a:srgbClr val="3E67C8"/>
                </a:solidFill>
                <a:latin typeface="Georgia" panose="02040502050405020303" pitchFamily="18" charset="0"/>
                <a:ea typeface="Montserrat Medium"/>
                <a:cs typeface="Montserrat Medium"/>
                <a:sym typeface="Montserrat Medium"/>
              </a:rPr>
              <a:t> </a:t>
            </a:r>
            <a:r>
              <a:rPr lang="en-US" sz="2531" dirty="0">
                <a:solidFill>
                  <a:srgbClr val="000000"/>
                </a:solidFill>
                <a:latin typeface="Georgia" panose="02040502050405020303" pitchFamily="18" charset="0"/>
                <a:ea typeface="Montserrat Medium"/>
                <a:cs typeface="Montserrat Medium"/>
                <a:sym typeface="Montserrat Medium"/>
              </a:rPr>
              <a:t>Dans le monde actuelle les technologies deviennent de plus en plus complexes et nécessitent une meilleur approche scientifique, c’est pour cela qu’on utilise la recherche opérationnelle car c’est une discipline qui utilise des méthodes analytiques, mathématiques et algorithmiques pour analyser des problèmes complexes, optimiser les performances et améliorer la prise de décision. </a:t>
            </a:r>
          </a:p>
          <a:p>
            <a:pPr algn="l">
              <a:lnSpc>
                <a:spcPts val="3189"/>
              </a:lnSpc>
            </a:pPr>
            <a:r>
              <a:rPr lang="en-US" sz="2531" dirty="0">
                <a:solidFill>
                  <a:srgbClr val="000000"/>
                </a:solidFill>
                <a:latin typeface="Georgia" panose="02040502050405020303" pitchFamily="18" charset="0"/>
                <a:ea typeface="Montserrat Medium"/>
                <a:cs typeface="Montserrat Medium"/>
                <a:sym typeface="Montserrat Medium"/>
              </a:rPr>
              <a:t> Dans le domaine de l’ingénierie, la recherche opérationnelle a un rôle important dans différents domaines, comme par exemples dans l’optimisation des processus de la production, la gestion efficace des projets cela optimisent la planifications des taches, et aussi la gestion efficace des ressources, la réduction des coûts tout en maintenant une bonne qualité, ou par exemple dans le domaine de la cybersécurité pour optimiser la détection des intrusions, et donc ainsi réagir efficacement contre les attaques.</a:t>
            </a:r>
          </a:p>
          <a:p>
            <a:pPr algn="l">
              <a:lnSpc>
                <a:spcPts val="3189"/>
              </a:lnSpc>
            </a:pPr>
            <a:endParaRPr lang="en-US" sz="2531" dirty="0">
              <a:solidFill>
                <a:srgbClr val="000000"/>
              </a:solidFill>
              <a:latin typeface="Georgia" panose="02040502050405020303" pitchFamily="18" charset="0"/>
              <a:ea typeface="Montserrat Medium"/>
              <a:cs typeface="Montserrat Medium"/>
              <a:sym typeface="Montserrat Medium"/>
            </a:endParaRPr>
          </a:p>
        </p:txBody>
      </p:sp>
      <p:grpSp>
        <p:nvGrpSpPr>
          <p:cNvPr id="14" name="Group 14"/>
          <p:cNvGrpSpPr/>
          <p:nvPr/>
        </p:nvGrpSpPr>
        <p:grpSpPr>
          <a:xfrm>
            <a:off x="5840709" y="446580"/>
            <a:ext cx="1087687" cy="164050"/>
            <a:chOff x="0" y="0"/>
            <a:chExt cx="286469" cy="43207"/>
          </a:xfrm>
        </p:grpSpPr>
        <p:sp>
          <p:nvSpPr>
            <p:cNvPr id="15" name="Freeform 15"/>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sp>
        <p:sp>
          <p:nvSpPr>
            <p:cNvPr id="16" name="TextBox 16"/>
            <p:cNvSpPr txBox="1"/>
            <p:nvPr/>
          </p:nvSpPr>
          <p:spPr>
            <a:xfrm>
              <a:off x="0" y="-38100"/>
              <a:ext cx="286469" cy="81307"/>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7" name="Freeform 17"/>
          <p:cNvSpPr/>
          <p:nvPr/>
        </p:nvSpPr>
        <p:spPr>
          <a:xfrm>
            <a:off x="423741" y="828409"/>
            <a:ext cx="4535351" cy="4114800"/>
          </a:xfrm>
          <a:custGeom>
            <a:avLst/>
            <a:gdLst/>
            <a:ahLst/>
            <a:cxnLst/>
            <a:rect l="l" t="t" r="r" b="b"/>
            <a:pathLst>
              <a:path w="4535351" h="4114800">
                <a:moveTo>
                  <a:pt x="0" y="0"/>
                </a:moveTo>
                <a:lnTo>
                  <a:pt x="4535351" y="0"/>
                </a:lnTo>
                <a:lnTo>
                  <a:pt x="453535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5840709" y="1085584"/>
            <a:ext cx="7315652" cy="983667"/>
          </a:xfrm>
          <a:prstGeom prst="rect">
            <a:avLst/>
          </a:prstGeom>
        </p:spPr>
        <p:txBody>
          <a:bodyPr lIns="0" tIns="0" rIns="0" bIns="0" rtlCol="0" anchor="t">
            <a:spAutoFit/>
          </a:bodyPr>
          <a:lstStyle/>
          <a:p>
            <a:pPr algn="l">
              <a:lnSpc>
                <a:spcPts val="7574"/>
              </a:lnSpc>
            </a:pPr>
            <a:r>
              <a:rPr lang="en-US" sz="8510" b="1" dirty="0">
                <a:solidFill>
                  <a:srgbClr val="3E67C8"/>
                </a:solidFill>
                <a:latin typeface="Georgia" panose="02040502050405020303" pitchFamily="18" charset="0"/>
                <a:ea typeface="Montserrat Ultra-Bold"/>
                <a:cs typeface="Montserrat Ultra-Bold"/>
                <a:sym typeface="Montserrat Ultra-Bold"/>
              </a:rPr>
              <a:t>Introduction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73D211-CC96-8837-D4CC-2113B9172076}"/>
              </a:ext>
            </a:extLst>
          </p:cNvPr>
          <p:cNvSpPr txBox="1"/>
          <p:nvPr/>
        </p:nvSpPr>
        <p:spPr>
          <a:xfrm>
            <a:off x="4648200" y="3841434"/>
            <a:ext cx="8991600" cy="2554545"/>
          </a:xfrm>
          <a:prstGeom prst="rect">
            <a:avLst/>
          </a:prstGeom>
          <a:noFill/>
        </p:spPr>
        <p:txBody>
          <a:bodyPr wrap="square" rtlCol="0">
            <a:spAutoFit/>
          </a:bodyPr>
          <a:lstStyle/>
          <a:p>
            <a:pPr algn="ctr"/>
            <a:r>
              <a:rPr lang="fr-FR" sz="8000" b="1" dirty="0">
                <a:latin typeface="Georgia" panose="02040502050405020303" pitchFamily="18" charset="0"/>
              </a:rPr>
              <a:t>Merci Pour Votre Attention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678097" y="184221"/>
            <a:ext cx="2943128" cy="29431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3" name="TextBox 13"/>
          <p:cNvSpPr txBox="1"/>
          <p:nvPr/>
        </p:nvSpPr>
        <p:spPr>
          <a:xfrm>
            <a:off x="4184981" y="1154630"/>
            <a:ext cx="12555338" cy="8551636"/>
          </a:xfrm>
          <a:prstGeom prst="rect">
            <a:avLst/>
          </a:prstGeom>
        </p:spPr>
        <p:txBody>
          <a:bodyPr lIns="0" tIns="0" rIns="0" bIns="0" rtlCol="0" anchor="t">
            <a:spAutoFit/>
          </a:bodyPr>
          <a:lstStyle/>
          <a:p>
            <a:pPr marL="611260" lvl="1" indent="-305630" algn="l">
              <a:lnSpc>
                <a:spcPts val="3567"/>
              </a:lnSpc>
              <a:buFont typeface="Arial"/>
              <a:buChar char="•"/>
            </a:pPr>
            <a:r>
              <a:rPr lang="en-US" sz="2831" dirty="0">
                <a:solidFill>
                  <a:srgbClr val="00B050"/>
                </a:solidFill>
                <a:latin typeface="Georgia" panose="02040502050405020303" pitchFamily="18" charset="0"/>
                <a:ea typeface="Montserrat Bold"/>
                <a:cs typeface="Montserrat Bold"/>
                <a:sym typeface="Montserrat Bold"/>
              </a:rPr>
              <a:t>Introduction sur l’analyse et détection des menaces dans des environnements cloud avec machine learning :</a:t>
            </a:r>
          </a:p>
          <a:p>
            <a:pPr algn="l">
              <a:lnSpc>
                <a:spcPts val="3567"/>
              </a:lnSpc>
            </a:pPr>
            <a:endParaRPr lang="en-US" sz="2831" dirty="0">
              <a:solidFill>
                <a:srgbClr val="3E67C8"/>
              </a:solidFill>
              <a:latin typeface="Georgia" panose="02040502050405020303" pitchFamily="18" charset="0"/>
              <a:ea typeface="Montserrat Bold"/>
              <a:cs typeface="Montserrat Bold"/>
              <a:sym typeface="Montserrat Bold"/>
            </a:endParaRPr>
          </a:p>
          <a:p>
            <a:pPr algn="l">
              <a:lnSpc>
                <a:spcPts val="3315"/>
              </a:lnSpc>
            </a:pPr>
            <a:r>
              <a:rPr lang="en-US" sz="2631" dirty="0">
                <a:solidFill>
                  <a:srgbClr val="3E67C8"/>
                </a:solidFill>
                <a:latin typeface="Georgia" panose="02040502050405020303" pitchFamily="18" charset="0"/>
                <a:ea typeface="Montserrat Medium"/>
                <a:cs typeface="Montserrat Medium"/>
                <a:sym typeface="Montserrat Medium"/>
              </a:rPr>
              <a:t>  </a:t>
            </a:r>
            <a:r>
              <a:rPr lang="en-US" sz="2631" dirty="0">
                <a:solidFill>
                  <a:srgbClr val="000000"/>
                </a:solidFill>
                <a:latin typeface="Georgia" panose="02040502050405020303" pitchFamily="18" charset="0"/>
                <a:ea typeface="Montserrat Medium"/>
                <a:cs typeface="Montserrat Medium"/>
                <a:sym typeface="Montserrat Medium"/>
              </a:rPr>
              <a:t>Le cloud est une infrastructure accessible via Internet qui offre des services tels que le stockage, les bases de données et les réseaux. Il permet aux utilisateurs d’accéder à ces ressources de manière flexible et économique, grâce à des serveurs distants. Cependant, avec l’augmentation de l’utilisation du cloud, la sécurité devient une priorité face à des menaces comme les attaques DDoS, les violations de données et les intrusions.</a:t>
            </a: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a:p>
            <a:pPr algn="l">
              <a:lnSpc>
                <a:spcPts val="3315"/>
              </a:lnSpc>
            </a:pPr>
            <a:r>
              <a:rPr lang="en-US" sz="2631" dirty="0">
                <a:solidFill>
                  <a:srgbClr val="000000"/>
                </a:solidFill>
                <a:latin typeface="Georgia" panose="02040502050405020303" pitchFamily="18" charset="0"/>
                <a:ea typeface="Montserrat Medium"/>
                <a:cs typeface="Montserrat Medium"/>
                <a:sym typeface="Montserrat Medium"/>
              </a:rPr>
              <a:t>Les méthodes de sécurité traditionnelles sont de moins en moins efficaces. Le Machine Learning (ML) constitue une solution puissante pour analyser de grandes quantités de données, détecter des comportements anormaux et identifier les menaces grâce à l’apprentissage basé sur des incidents passés. Le ML améliore continuellement la détection et offre une réponse rapide et précise aux menaces.</a:t>
            </a: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a:p>
            <a:pPr algn="l">
              <a:lnSpc>
                <a:spcPts val="3315"/>
              </a:lnSpc>
            </a:pPr>
            <a:endParaRPr lang="en-US" sz="2631" dirty="0">
              <a:solidFill>
                <a:srgbClr val="000000"/>
              </a:solidFill>
              <a:latin typeface="Georgia" panose="02040502050405020303" pitchFamily="18" charset="0"/>
              <a:ea typeface="Montserrat Medium"/>
              <a:cs typeface="Montserrat Medium"/>
              <a:sym typeface="Montserrat Medium"/>
            </a:endParaRPr>
          </a:p>
        </p:txBody>
      </p:sp>
      <p:grpSp>
        <p:nvGrpSpPr>
          <p:cNvPr id="14" name="Group 14"/>
          <p:cNvGrpSpPr/>
          <p:nvPr/>
        </p:nvGrpSpPr>
        <p:grpSpPr>
          <a:xfrm>
            <a:off x="2578314" y="102196"/>
            <a:ext cx="1087687" cy="164050"/>
            <a:chOff x="0" y="0"/>
            <a:chExt cx="286469" cy="43207"/>
          </a:xfrm>
        </p:grpSpPr>
        <p:sp>
          <p:nvSpPr>
            <p:cNvPr id="15" name="Freeform 15"/>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sp>
        <p:sp>
          <p:nvSpPr>
            <p:cNvPr id="16" name="TextBox 16"/>
            <p:cNvSpPr txBox="1"/>
            <p:nvPr/>
          </p:nvSpPr>
          <p:spPr>
            <a:xfrm>
              <a:off x="0" y="-38100"/>
              <a:ext cx="286469" cy="81307"/>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17" name="Freeform 17"/>
          <p:cNvSpPr/>
          <p:nvPr/>
        </p:nvSpPr>
        <p:spPr>
          <a:xfrm>
            <a:off x="423741" y="828409"/>
            <a:ext cx="3242260" cy="2941614"/>
          </a:xfrm>
          <a:custGeom>
            <a:avLst/>
            <a:gdLst/>
            <a:ahLst/>
            <a:cxnLst/>
            <a:rect l="l" t="t" r="r" b="b"/>
            <a:pathLst>
              <a:path w="3242260" h="2941614">
                <a:moveTo>
                  <a:pt x="0" y="0"/>
                </a:moveTo>
                <a:lnTo>
                  <a:pt x="3242260" y="0"/>
                </a:lnTo>
                <a:lnTo>
                  <a:pt x="3242260" y="2941613"/>
                </a:lnTo>
                <a:lnTo>
                  <a:pt x="0" y="2941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763979" y="2995797"/>
            <a:ext cx="8898782" cy="5335092"/>
          </a:xfrm>
          <a:custGeom>
            <a:avLst/>
            <a:gdLst/>
            <a:ahLst/>
            <a:cxnLst/>
            <a:rect l="l" t="t" r="r" b="b"/>
            <a:pathLst>
              <a:path w="8898782" h="5335092">
                <a:moveTo>
                  <a:pt x="0" y="0"/>
                </a:moveTo>
                <a:lnTo>
                  <a:pt x="8898782" y="0"/>
                </a:lnTo>
                <a:lnTo>
                  <a:pt x="8898782" y="5335092"/>
                </a:lnTo>
                <a:lnTo>
                  <a:pt x="0" y="5335092"/>
                </a:lnTo>
                <a:lnTo>
                  <a:pt x="0" y="0"/>
                </a:lnTo>
                <a:close/>
              </a:path>
            </a:pathLst>
          </a:custGeom>
          <a:blipFill>
            <a:blip r:embed="rId5"/>
            <a:stretch>
              <a:fillRect l="-191" t="-4439" r="-191"/>
            </a:stretch>
          </a:blipFill>
        </p:spPr>
      </p:sp>
      <p:sp>
        <p:nvSpPr>
          <p:cNvPr id="5" name="TextBox 5"/>
          <p:cNvSpPr txBox="1"/>
          <p:nvPr/>
        </p:nvSpPr>
        <p:spPr>
          <a:xfrm>
            <a:off x="653707" y="4821352"/>
            <a:ext cx="7961529" cy="2955857"/>
          </a:xfrm>
          <a:prstGeom prst="rect">
            <a:avLst/>
          </a:prstGeom>
        </p:spPr>
        <p:txBody>
          <a:bodyPr lIns="0" tIns="0" rIns="0" bIns="0" rtlCol="0" anchor="t">
            <a:spAutoFit/>
          </a:bodyPr>
          <a:lstStyle/>
          <a:p>
            <a:pPr algn="l">
              <a:lnSpc>
                <a:spcPts val="7574"/>
              </a:lnSpc>
            </a:pPr>
            <a:r>
              <a:rPr lang="en-US" sz="8510" b="1" dirty="0">
                <a:solidFill>
                  <a:schemeClr val="accent6">
                    <a:lumMod val="75000"/>
                  </a:schemeClr>
                </a:solidFill>
                <a:latin typeface="Georgia" panose="02040502050405020303" pitchFamily="18" charset="0"/>
                <a:ea typeface="Montserrat Ultra-Bold"/>
                <a:cs typeface="Montserrat Ultra-Bold"/>
                <a:sym typeface="Montserrat Ultra-Bold"/>
              </a:rPr>
              <a:t>Présentation du contexte du projet</a:t>
            </a:r>
          </a:p>
        </p:txBody>
      </p:sp>
      <p:sp>
        <p:nvSpPr>
          <p:cNvPr id="6" name="TextBox 6"/>
          <p:cNvSpPr txBox="1"/>
          <p:nvPr/>
        </p:nvSpPr>
        <p:spPr>
          <a:xfrm>
            <a:off x="653707" y="3252972"/>
            <a:ext cx="9535487" cy="983667"/>
          </a:xfrm>
          <a:prstGeom prst="rect">
            <a:avLst/>
          </a:prstGeom>
        </p:spPr>
        <p:txBody>
          <a:bodyPr lIns="0" tIns="0" rIns="0" bIns="0" rtlCol="0" anchor="t">
            <a:spAutoFit/>
          </a:bodyPr>
          <a:lstStyle/>
          <a:p>
            <a:pPr algn="l">
              <a:lnSpc>
                <a:spcPts val="7574"/>
              </a:lnSpc>
            </a:pPr>
            <a:r>
              <a:rPr lang="en-US" sz="8510" b="1" dirty="0">
                <a:solidFill>
                  <a:schemeClr val="accent6">
                    <a:lumMod val="75000"/>
                  </a:schemeClr>
                </a:solidFill>
                <a:latin typeface="Georgia" panose="02040502050405020303" pitchFamily="18" charset="0"/>
                <a:ea typeface="Montserrat Ultra-Bold"/>
                <a:cs typeface="Montserrat Ultra-Bold"/>
                <a:sym typeface="Montserrat Ultra-Bold"/>
              </a:rPr>
              <a:t>Chapitre1:</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TextBox 8"/>
          <p:cNvSpPr txBox="1"/>
          <p:nvPr/>
        </p:nvSpPr>
        <p:spPr>
          <a:xfrm>
            <a:off x="430748" y="3967235"/>
            <a:ext cx="11978895" cy="3731791"/>
          </a:xfrm>
          <a:prstGeom prst="rect">
            <a:avLst/>
          </a:prstGeom>
        </p:spPr>
        <p:txBody>
          <a:bodyPr lIns="0" tIns="0" rIns="0" bIns="0" rtlCol="0" anchor="t">
            <a:spAutoFit/>
          </a:bodyPr>
          <a:lstStyle/>
          <a:p>
            <a:pPr algn="just">
              <a:lnSpc>
                <a:spcPts val="3687"/>
              </a:lnSpc>
            </a:pPr>
            <a:r>
              <a:rPr lang="en-US" sz="2926" dirty="0">
                <a:solidFill>
                  <a:srgbClr val="000000"/>
                </a:solidFill>
                <a:latin typeface="Georgia" panose="02040502050405020303" pitchFamily="18" charset="0"/>
                <a:ea typeface="Montserrat Medium"/>
                <a:cs typeface="Montserrat Medium"/>
                <a:sym typeface="Montserrat Medium"/>
              </a:rPr>
              <a:t>Les nouvelles technologies cloud ont révolutionner la gestion des données en donnant aux entreprises des solutions flexibles pour stocker, traiter et analyser leur information. Cependant cette révolution s’accompagne de nouveaux défis qui concerne la cybersécurité. Et parmi les meilleures solutions pour cela, on a le Machine Learning qui s’impose comme un outil prometteur pour l’analyse et la détection des menaces dans ces environnements complexes.</a:t>
            </a:r>
          </a:p>
          <a:p>
            <a:pPr algn="l">
              <a:lnSpc>
                <a:spcPts val="3183"/>
              </a:lnSpc>
            </a:pPr>
            <a:endParaRPr lang="en-US" sz="2926" dirty="0">
              <a:solidFill>
                <a:srgbClr val="000000"/>
              </a:solidFill>
              <a:latin typeface="Georgia" panose="02040502050405020303" pitchFamily="18" charset="0"/>
              <a:ea typeface="Montserrat Medium"/>
              <a:cs typeface="Montserrat Medium"/>
              <a:sym typeface="Montserrat Medium"/>
            </a:endParaRPr>
          </a:p>
        </p:txBody>
      </p:sp>
      <p:sp>
        <p:nvSpPr>
          <p:cNvPr id="9" name="Freeform 9"/>
          <p:cNvSpPr/>
          <p:nvPr/>
        </p:nvSpPr>
        <p:spPr>
          <a:xfrm>
            <a:off x="13504988" y="3863194"/>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132346" y="2673948"/>
            <a:ext cx="7905060" cy="1302812"/>
          </a:xfrm>
          <a:prstGeom prst="rect">
            <a:avLst/>
          </a:prstGeom>
        </p:spPr>
        <p:txBody>
          <a:bodyPr lIns="0" tIns="0" rIns="0" bIns="0" rtlCol="0" anchor="t">
            <a:spAutoFit/>
          </a:bodyPr>
          <a:lstStyle/>
          <a:p>
            <a:pPr algn="l">
              <a:lnSpc>
                <a:spcPts val="4904"/>
              </a:lnSpc>
            </a:pPr>
            <a:r>
              <a:rPr lang="en-US" sz="5510" b="1" dirty="0">
                <a:solidFill>
                  <a:srgbClr val="3E67C8"/>
                </a:solidFill>
                <a:latin typeface="Georgia" panose="02040502050405020303" pitchFamily="18" charset="0"/>
                <a:ea typeface="Montserrat Semi-Bold"/>
                <a:cs typeface="Montserrat Semi-Bold"/>
                <a:sym typeface="Montserrat Semi-Bold"/>
              </a:rPr>
              <a:t>Introduction:</a:t>
            </a:r>
          </a:p>
          <a:p>
            <a:pPr algn="l">
              <a:lnSpc>
                <a:spcPts val="4904"/>
              </a:lnSpc>
            </a:pPr>
            <a:endParaRPr lang="en-US" sz="5510" b="1" dirty="0">
              <a:solidFill>
                <a:srgbClr val="3E67C8"/>
              </a:solidFill>
              <a:latin typeface="Georgia" panose="02040502050405020303" pitchFamily="18" charset="0"/>
              <a:ea typeface="Montserrat Semi-Bold"/>
              <a:cs typeface="Montserrat Semi-Bold"/>
              <a:sym typeface="Montserrat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367864" y="1243254"/>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dirty="0">
                <a:latin typeface="Georgia" panose="02040502050405020303" pitchFamily="18" charset="0"/>
              </a:endParaRPr>
            </a:p>
          </p:txBody>
        </p:sp>
      </p:grpSp>
      <p:sp>
        <p:nvSpPr>
          <p:cNvPr id="6" name="Freeform 6"/>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flipV="1">
            <a:off x="-5282311" y="-25160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sp>
        <p:nvSpPr>
          <p:cNvPr id="8" name="Freeform 8"/>
          <p:cNvSpPr/>
          <p:nvPr/>
        </p:nvSpPr>
        <p:spPr>
          <a:xfrm>
            <a:off x="9144000" y="3205148"/>
            <a:ext cx="7925805" cy="5685380"/>
          </a:xfrm>
          <a:custGeom>
            <a:avLst/>
            <a:gdLst/>
            <a:ahLst/>
            <a:cxnLst/>
            <a:rect l="l" t="t" r="r" b="b"/>
            <a:pathLst>
              <a:path w="7925805" h="5685380">
                <a:moveTo>
                  <a:pt x="0" y="0"/>
                </a:moveTo>
                <a:lnTo>
                  <a:pt x="7925805" y="0"/>
                </a:lnTo>
                <a:lnTo>
                  <a:pt x="7925805" y="5685381"/>
                </a:lnTo>
                <a:lnTo>
                  <a:pt x="0" y="5685381"/>
                </a:lnTo>
                <a:lnTo>
                  <a:pt x="0" y="0"/>
                </a:lnTo>
                <a:close/>
              </a:path>
            </a:pathLst>
          </a:custGeom>
          <a:blipFill>
            <a:blip r:embed="rId6"/>
            <a:stretch>
              <a:fillRect/>
            </a:stretch>
          </a:blipFill>
        </p:spPr>
      </p:sp>
      <p:sp>
        <p:nvSpPr>
          <p:cNvPr id="9" name="TextBox 9"/>
          <p:cNvSpPr txBox="1"/>
          <p:nvPr/>
        </p:nvSpPr>
        <p:spPr>
          <a:xfrm>
            <a:off x="654381" y="1955866"/>
            <a:ext cx="12351830" cy="1249282"/>
          </a:xfrm>
          <a:prstGeom prst="rect">
            <a:avLst/>
          </a:prstGeom>
        </p:spPr>
        <p:txBody>
          <a:bodyPr lIns="0" tIns="0" rIns="0" bIns="0" rtlCol="0" anchor="t">
            <a:spAutoFit/>
          </a:bodyPr>
          <a:lstStyle/>
          <a:p>
            <a:pPr algn="l">
              <a:lnSpc>
                <a:spcPts val="4637"/>
              </a:lnSpc>
            </a:pPr>
            <a:r>
              <a:rPr lang="en-US" sz="5210" b="1" dirty="0">
                <a:solidFill>
                  <a:srgbClr val="00B050"/>
                </a:solidFill>
                <a:latin typeface="Georgia" panose="02040502050405020303" pitchFamily="18" charset="0"/>
                <a:ea typeface="Montserrat Semi-Bold"/>
                <a:cs typeface="Montserrat Semi-Bold"/>
                <a:sym typeface="Montserrat Semi-Bold"/>
              </a:rPr>
              <a:t>I.1 Processus de fonctionnement:</a:t>
            </a:r>
          </a:p>
          <a:p>
            <a:pPr algn="l">
              <a:lnSpc>
                <a:spcPts val="4904"/>
              </a:lnSpc>
            </a:pPr>
            <a:endParaRPr lang="en-US" sz="5210" b="1" dirty="0">
              <a:solidFill>
                <a:srgbClr val="00B050"/>
              </a:solidFill>
              <a:latin typeface="Georgia" panose="02040502050405020303" pitchFamily="18" charset="0"/>
              <a:ea typeface="Montserrat Semi-Bold"/>
              <a:cs typeface="Montserrat Semi-Bold"/>
              <a:sym typeface="Montserrat Semi-Bold"/>
            </a:endParaRPr>
          </a:p>
        </p:txBody>
      </p:sp>
      <p:sp>
        <p:nvSpPr>
          <p:cNvPr id="10" name="TextBox 10"/>
          <p:cNvSpPr txBox="1"/>
          <p:nvPr/>
        </p:nvSpPr>
        <p:spPr>
          <a:xfrm>
            <a:off x="654381" y="769521"/>
            <a:ext cx="11472624" cy="1090342"/>
          </a:xfrm>
          <a:prstGeom prst="rect">
            <a:avLst/>
          </a:prstGeom>
        </p:spPr>
        <p:txBody>
          <a:bodyPr lIns="0" tIns="0" rIns="0" bIns="0" rtlCol="0" anchor="t">
            <a:spAutoFit/>
          </a:bodyPr>
          <a:lstStyle/>
          <a:p>
            <a:pPr algn="l">
              <a:lnSpc>
                <a:spcPts val="4192"/>
              </a:lnSpc>
            </a:pPr>
            <a:r>
              <a:rPr lang="en-US" sz="4710" b="1" dirty="0">
                <a:solidFill>
                  <a:srgbClr val="3E67C8"/>
                </a:solidFill>
                <a:latin typeface="Georgia" panose="02040502050405020303" pitchFamily="18" charset="0"/>
                <a:ea typeface="Montserrat Ultra-Bold"/>
                <a:cs typeface="Montserrat Ultra-Bold"/>
                <a:sym typeface="Montserrat Ultra-Bold"/>
              </a:rPr>
              <a:t>I. Présentation de contexte:</a:t>
            </a:r>
          </a:p>
          <a:p>
            <a:pPr algn="l">
              <a:lnSpc>
                <a:spcPts val="4192"/>
              </a:lnSpc>
            </a:pPr>
            <a:endParaRPr lang="en-US" sz="4710" b="1" dirty="0">
              <a:solidFill>
                <a:srgbClr val="3E67C8"/>
              </a:solidFill>
              <a:latin typeface="Georgia" panose="02040502050405020303" pitchFamily="18" charset="0"/>
              <a:ea typeface="Montserrat Ultra-Bold"/>
              <a:cs typeface="Montserrat Ultra-Bold"/>
              <a:sym typeface="Montserrat Ultra-Bold"/>
            </a:endParaRPr>
          </a:p>
        </p:txBody>
      </p:sp>
      <p:sp>
        <p:nvSpPr>
          <p:cNvPr id="11" name="TextBox 11"/>
          <p:cNvSpPr txBox="1"/>
          <p:nvPr/>
        </p:nvSpPr>
        <p:spPr>
          <a:xfrm>
            <a:off x="1028700" y="4226444"/>
            <a:ext cx="8927355" cy="2815060"/>
          </a:xfrm>
          <a:prstGeom prst="rect">
            <a:avLst/>
          </a:prstGeom>
        </p:spPr>
        <p:txBody>
          <a:bodyPr lIns="0" tIns="0" rIns="0" bIns="0" rtlCol="0" anchor="t">
            <a:spAutoFit/>
          </a:bodyPr>
          <a:lstStyle/>
          <a:p>
            <a:pPr algn="l">
              <a:lnSpc>
                <a:spcPts val="4439"/>
              </a:lnSpc>
              <a:spcBef>
                <a:spcPct val="0"/>
              </a:spcBef>
            </a:pPr>
            <a:r>
              <a:rPr lang="en-US" sz="3170" dirty="0">
                <a:solidFill>
                  <a:srgbClr val="000000"/>
                </a:solidFill>
                <a:latin typeface="Georgia" panose="02040502050405020303" pitchFamily="18" charset="0"/>
                <a:ea typeface="Poppins Medium"/>
                <a:cs typeface="Poppins Medium"/>
                <a:sym typeface="Poppins Medium"/>
              </a:rPr>
              <a:t>Le Cloud Computing (CC), une technologie qui offre des ressources informatiques telles que le stockage et la sécurité sur Internet selon les besoins avec un modèle de tarification « Pay as you go ». </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3228</Words>
  <Application>Microsoft Office PowerPoint</Application>
  <PresentationFormat>Custom</PresentationFormat>
  <Paragraphs>203</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Georgia</vt:lpstr>
      <vt:lpstr>Calibri</vt:lpstr>
      <vt:lpstr>Montserrat Medium</vt:lpstr>
      <vt:lpstr>Garet Bold</vt:lpstr>
      <vt:lpstr>Montserrat Ultra-Bold</vt:lpstr>
      <vt:lpstr>Montserrat Semi-Bold</vt:lpstr>
      <vt:lpstr>Google Sans</vt:lpstr>
      <vt:lpstr>Montserrat Bold</vt:lpstr>
      <vt:lpstr>Cocomat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Pink Gradient Modern Minimalist Computer Technology Presentation</dc:title>
  <cp:lastModifiedBy>Ayoub Elmortaji</cp:lastModifiedBy>
  <cp:revision>22</cp:revision>
  <dcterms:created xsi:type="dcterms:W3CDTF">2006-08-16T00:00:00Z</dcterms:created>
  <dcterms:modified xsi:type="dcterms:W3CDTF">2025-01-06T15:46:16Z</dcterms:modified>
  <dc:identifier>DAGbVPCo9iU</dc:identifier>
</cp:coreProperties>
</file>